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64" r:id="rId4"/>
    <p:sldId id="258" r:id="rId5"/>
    <p:sldId id="263" r:id="rId6"/>
    <p:sldId id="265" r:id="rId7"/>
    <p:sldId id="274" r:id="rId8"/>
    <p:sldId id="275" r:id="rId9"/>
    <p:sldId id="266" r:id="rId10"/>
    <p:sldId id="269" r:id="rId11"/>
    <p:sldId id="270" r:id="rId12"/>
    <p:sldId id="271" r:id="rId13"/>
    <p:sldId id="290" r:id="rId14"/>
    <p:sldId id="272" r:id="rId15"/>
    <p:sldId id="291" r:id="rId16"/>
    <p:sldId id="273" r:id="rId17"/>
    <p:sldId id="276" r:id="rId18"/>
    <p:sldId id="284" r:id="rId19"/>
    <p:sldId id="277" r:id="rId20"/>
    <p:sldId id="287" r:id="rId21"/>
    <p:sldId id="288" r:id="rId22"/>
    <p:sldId id="280" r:id="rId23"/>
    <p:sldId id="278" r:id="rId24"/>
    <p:sldId id="281" r:id="rId25"/>
    <p:sldId id="279" r:id="rId26"/>
    <p:sldId id="292" r:id="rId27"/>
    <p:sldId id="293" r:id="rId28"/>
    <p:sldId id="294" r:id="rId29"/>
    <p:sldId id="267" r:id="rId30"/>
    <p:sldId id="285" r:id="rId31"/>
    <p:sldId id="286" r:id="rId32"/>
    <p:sldId id="289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6" y="13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37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55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52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2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01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91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77255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 userDrawn="1"/>
        </p:nvSpPr>
        <p:spPr>
          <a:xfrm flipH="1">
            <a:off x="7913485" y="112284"/>
            <a:ext cx="1092633" cy="1526222"/>
          </a:xfrm>
          <a:prstGeom prst="parallelogram">
            <a:avLst>
              <a:gd name="adj" fmla="val 49475"/>
            </a:avLst>
          </a:prstGeom>
          <a:solidFill>
            <a:srgbClr val="033496"/>
          </a:solidFill>
          <a:ln w="203200" cap="rnd">
            <a:solidFill>
              <a:srgbClr val="0334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 userDrawn="1"/>
        </p:nvSpPr>
        <p:spPr>
          <a:xfrm flipH="1">
            <a:off x="7712286" y="134509"/>
            <a:ext cx="886423" cy="1314907"/>
          </a:xfrm>
          <a:prstGeom prst="parallelogram">
            <a:avLst>
              <a:gd name="adj" fmla="val 53269"/>
            </a:avLst>
          </a:prstGeom>
          <a:solidFill>
            <a:srgbClr val="0334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cxnSpLocks/>
          </p:cNvCxnSpPr>
          <p:nvPr userDrawn="1"/>
        </p:nvCxnSpPr>
        <p:spPr>
          <a:xfrm>
            <a:off x="7941919" y="-4199"/>
            <a:ext cx="1202081" cy="3433199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 userDrawn="1"/>
        </p:nvSpPr>
        <p:spPr>
          <a:xfrm flipH="1">
            <a:off x="7006602" y="134509"/>
            <a:ext cx="842447" cy="1055395"/>
          </a:xfrm>
          <a:prstGeom prst="parallelogram">
            <a:avLst>
              <a:gd name="adj" fmla="val 42440"/>
            </a:avLst>
          </a:prstGeom>
          <a:solidFill>
            <a:schemeClr val="bg1">
              <a:lumMod val="75000"/>
              <a:alpha val="26000"/>
            </a:schemeClr>
          </a:solidFill>
          <a:ln w="203200" cap="rnd">
            <a:solidFill>
              <a:srgbClr val="E7E7E7">
                <a:alpha val="89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8054883" y="0"/>
            <a:ext cx="682717" cy="19498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7028228" y="0"/>
            <a:ext cx="494367" cy="14119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 userDrawn="1"/>
        </p:nvSpPr>
        <p:spPr>
          <a:xfrm>
            <a:off x="0" y="-4199"/>
            <a:ext cx="9144000" cy="6858000"/>
          </a:xfrm>
          <a:prstGeom prst="rect">
            <a:avLst/>
          </a:prstGeom>
          <a:noFill/>
          <a:ln w="38100">
            <a:solidFill>
              <a:srgbClr val="033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4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31.jpeg"  /><Relationship Id="rId4" Type="http://schemas.openxmlformats.org/officeDocument/2006/relationships/image" Target="../media/image32.jpeg"  /><Relationship Id="rId5" Type="http://schemas.openxmlformats.org/officeDocument/2006/relationships/image" Target="../media/image33.jpeg"  /><Relationship Id="rId6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35.jpeg"  /><Relationship Id="rId4" Type="http://schemas.openxmlformats.org/officeDocument/2006/relationships/image" Target="../media/image36.jpeg"  /><Relationship Id="rId5" Type="http://schemas.openxmlformats.org/officeDocument/2006/relationships/image" Target="../media/image3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38.jpeg"  /><Relationship Id="rId4" Type="http://schemas.openxmlformats.org/officeDocument/2006/relationships/image" Target="../media/image39.jpeg"  /><Relationship Id="rId5" Type="http://schemas.openxmlformats.org/officeDocument/2006/relationships/image" Target="../media/image40.jpeg"  /><Relationship Id="rId6" Type="http://schemas.openxmlformats.org/officeDocument/2006/relationships/image" Target="../media/image41.png"  /><Relationship Id="rId7" Type="http://schemas.openxmlformats.org/officeDocument/2006/relationships/image" Target="../media/image42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43.jpeg"  /><Relationship Id="rId4" Type="http://schemas.openxmlformats.org/officeDocument/2006/relationships/image" Target="../media/image44.jpeg"  /><Relationship Id="rId5" Type="http://schemas.openxmlformats.org/officeDocument/2006/relationships/image" Target="../media/image45.png"  /><Relationship Id="rId6" Type="http://schemas.openxmlformats.org/officeDocument/2006/relationships/image" Target="../media/image46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4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3.png"  /><Relationship Id="rId4" Type="http://schemas.openxmlformats.org/officeDocument/2006/relationships/image" Target="../media/image52.png"  /><Relationship Id="rId5" Type="http://schemas.openxmlformats.org/officeDocument/2006/relationships/image" Target="../media/image5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7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svg"  /><Relationship Id="rId5" Type="http://schemas.openxmlformats.org/officeDocument/2006/relationships/image" Target="../media/image6.png"  /><Relationship Id="rId6" Type="http://schemas.openxmlformats.org/officeDocument/2006/relationships/image" Target="../media/image7.sv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2" Type="http://schemas.openxmlformats.org/officeDocument/2006/relationships/image" Target="../media/image8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  <a:alpha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2639088" y="110281"/>
            <a:ext cx="1727708" cy="2164425"/>
          </a:xfrm>
          <a:prstGeom prst="parallelogram">
            <a:avLst>
              <a:gd name="adj" fmla="val 42440"/>
            </a:avLst>
          </a:prstGeom>
          <a:solidFill>
            <a:schemeClr val="bg1">
              <a:lumMod val="75000"/>
              <a:alpha val="36000"/>
            </a:schemeClr>
          </a:solidFill>
          <a:ln w="203200" cap="rnd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7638346" y="5958800"/>
            <a:ext cx="642863" cy="785358"/>
          </a:xfrm>
          <a:prstGeom prst="parallelogram">
            <a:avLst>
              <a:gd name="adj" fmla="val 33742"/>
            </a:avLst>
          </a:prstGeom>
          <a:solidFill>
            <a:schemeClr val="accent1">
              <a:lumMod val="60000"/>
              <a:lumOff val="40000"/>
            </a:schemeClr>
          </a:solidFill>
          <a:ln w="203200" cap="rnd">
            <a:solidFill>
              <a:srgbClr val="9DC3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577228" y="2805270"/>
            <a:ext cx="2819876" cy="3938888"/>
          </a:xfrm>
          <a:prstGeom prst="parallelogram">
            <a:avLst>
              <a:gd name="adj" fmla="val 49475"/>
            </a:avLst>
          </a:prstGeom>
          <a:solidFill>
            <a:srgbClr val="033496"/>
          </a:solidFill>
          <a:ln w="203200" cap="rnd">
            <a:solidFill>
              <a:srgbClr val="0334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287446" y="3579965"/>
            <a:ext cx="2190611" cy="3249521"/>
          </a:xfrm>
          <a:prstGeom prst="parallelogram">
            <a:avLst>
              <a:gd name="adj" fmla="val 49849"/>
            </a:avLst>
          </a:prstGeom>
          <a:solidFill>
            <a:srgbClr val="0334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616112" y="110281"/>
            <a:ext cx="1826641" cy="2620125"/>
          </a:xfrm>
          <a:prstGeom prst="parallelogram">
            <a:avLst>
              <a:gd name="adj" fmla="val 49937"/>
            </a:avLst>
          </a:prstGeom>
          <a:solidFill>
            <a:schemeClr val="accent1">
              <a:lumMod val="75000"/>
            </a:schemeClr>
          </a:solidFill>
          <a:ln w="203200" cap="rnd">
            <a:solidFill>
              <a:srgbClr val="2E75B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569260" y="80042"/>
            <a:ext cx="1346833" cy="2069999"/>
          </a:xfrm>
          <a:prstGeom prst="parallelogram">
            <a:avLst>
              <a:gd name="adj" fmla="val 51823"/>
            </a:avLst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05932" y="0"/>
            <a:ext cx="1930400" cy="57316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832122" y="1168400"/>
            <a:ext cx="2041429" cy="5666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202814" y="23162"/>
            <a:ext cx="517971" cy="1676206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  <a:stCxn id="4" idx="3"/>
          </p:cNvCxnSpPr>
          <p:nvPr/>
        </p:nvCxnSpPr>
        <p:spPr>
          <a:xfrm flipH="1">
            <a:off x="8241233" y="3429000"/>
            <a:ext cx="902767" cy="3446222"/>
          </a:xfrm>
          <a:prstGeom prst="line">
            <a:avLst/>
          </a:prstGeom>
          <a:ln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양쪽 대괄호 23"/>
          <p:cNvSpPr/>
          <p:nvPr/>
        </p:nvSpPr>
        <p:spPr>
          <a:xfrm>
            <a:off x="4016229" y="3136257"/>
            <a:ext cx="4188143" cy="1081740"/>
          </a:xfrm>
          <a:prstGeom prst="bracketPair">
            <a:avLst>
              <a:gd name="adj" fmla="val 8644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33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1642807" y="4334922"/>
            <a:ext cx="908898" cy="2523078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54531" y="3290145"/>
            <a:ext cx="3573632" cy="794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300">
                <a:latin typeface="HY헤드라인M"/>
                <a:ea typeface="HY헤드라인M"/>
              </a:rPr>
              <a:t>챗봇을 활용한 </a:t>
            </a:r>
          </a:p>
          <a:p>
            <a:pPr lvl="0" algn="ctr">
              <a:defRPr/>
            </a:pPr>
            <a:r>
              <a:rPr lang="ko-KR" altLang="en-US" sz="2300">
                <a:latin typeface="HY헤드라인M"/>
                <a:ea typeface="HY헤드라인M"/>
              </a:rPr>
              <a:t>메뉴 추천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0158" y="2274706"/>
            <a:ext cx="3366287" cy="54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000">
                <a:latin typeface="HY헤드라인M"/>
                <a:ea typeface="HY헤드라인M"/>
              </a:rPr>
              <a:t>3</a:t>
            </a:r>
            <a:r>
              <a:rPr lang="ko-KR" altLang="en-US" sz="3000">
                <a:latin typeface="HY헤드라인M"/>
                <a:ea typeface="HY헤드라인M"/>
              </a:rPr>
              <a:t>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5E701-B6B4-D384-BAEF-C4BB7AE4C6F8}"/>
              </a:ext>
            </a:extLst>
          </p:cNvPr>
          <p:cNvSpPr txBox="1"/>
          <p:nvPr/>
        </p:nvSpPr>
        <p:spPr>
          <a:xfrm>
            <a:off x="3806599" y="4812764"/>
            <a:ext cx="4590288" cy="12936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effectLst/>
                <a:latin typeface="Play"/>
              </a:rPr>
              <a:t>강승수 </a:t>
            </a:r>
            <a:r>
              <a:rPr lang="en-US" altLang="ko-KR" sz="1800" b="1" i="0" u="none" strike="noStrike" dirty="0">
                <a:effectLst/>
                <a:latin typeface="Play"/>
              </a:rPr>
              <a:t>	</a:t>
            </a:r>
            <a:r>
              <a:rPr lang="ko-KR" altLang="en-US" sz="1800" b="1" i="0" u="none" strike="noStrike" dirty="0">
                <a:effectLst/>
                <a:latin typeface="Play"/>
              </a:rPr>
              <a:t>김태원</a:t>
            </a:r>
            <a:endParaRPr lang="ko-KR" altLang="en-US" b="1" dirty="0">
              <a:effectLst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 err="1">
                <a:effectLst/>
                <a:latin typeface="Play"/>
              </a:rPr>
              <a:t>윤수름</a:t>
            </a:r>
            <a:r>
              <a:rPr lang="en-US" altLang="ko-KR" sz="1800" b="1" i="0" u="none" strike="noStrike" dirty="0">
                <a:effectLst/>
                <a:latin typeface="Play"/>
              </a:rPr>
              <a:t>	</a:t>
            </a:r>
            <a:r>
              <a:rPr lang="ko-KR" altLang="en-US" sz="1800" b="1" i="0" u="none" strike="noStrike" dirty="0">
                <a:effectLst/>
                <a:latin typeface="Play"/>
              </a:rPr>
              <a:t>이준호</a:t>
            </a:r>
            <a:endParaRPr lang="ko-KR" altLang="en-US" b="1" dirty="0">
              <a:effectLst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effectLst/>
                <a:latin typeface="Play"/>
              </a:rPr>
              <a:t>전영준 </a:t>
            </a:r>
            <a:r>
              <a:rPr lang="en-US" altLang="ko-KR" sz="1800" b="1" i="0" u="none" strike="noStrike" dirty="0">
                <a:effectLst/>
                <a:latin typeface="Play"/>
              </a:rPr>
              <a:t>	</a:t>
            </a:r>
            <a:r>
              <a:rPr lang="ko-KR" altLang="en-US" sz="1800" b="1" i="0" u="none" strike="noStrike" dirty="0">
                <a:effectLst/>
                <a:latin typeface="Play"/>
              </a:rPr>
              <a:t>정태현</a:t>
            </a:r>
            <a:endParaRPr lang="ko-KR" alt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201906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3168854" y="2468511"/>
            <a:ext cx="1966451" cy="3984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1.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구조도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822" y="3107055"/>
            <a:ext cx="1348740" cy="7200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4525" y="2927032"/>
            <a:ext cx="1080135" cy="10801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70889" y="4953173"/>
            <a:ext cx="1143985" cy="108013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94761" y="4822708"/>
            <a:ext cx="1080135" cy="10858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02650" y="1797028"/>
            <a:ext cx="962960" cy="7200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14128" y="1780852"/>
            <a:ext cx="639439" cy="720090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456517" y="2514600"/>
            <a:ext cx="1597740" cy="9524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567424" y="2617019"/>
            <a:ext cx="1402934" cy="720090"/>
          </a:xfrm>
          <a:prstGeom prst="rect">
            <a:avLst/>
          </a:prstGeom>
          <a:ln>
            <a:solidFill>
              <a:schemeClr val="lt1"/>
            </a:solidFill>
          </a:ln>
        </p:spPr>
      </p:pic>
      <p:sp>
        <p:nvSpPr>
          <p:cNvPr id="32" name="뺄셈 기호 31"/>
          <p:cNvSpPr/>
          <p:nvPr/>
        </p:nvSpPr>
        <p:spPr>
          <a:xfrm rot="5400000">
            <a:off x="-918189" y="3995890"/>
            <a:ext cx="7083117" cy="54078"/>
          </a:xfrm>
          <a:prstGeom prst="mathMinus">
            <a:avLst>
              <a:gd name="adj1" fmla="val 23520"/>
            </a:avLst>
          </a:prstGeom>
          <a:solidFill>
            <a:schemeClr val="dk1"/>
          </a:solidFill>
          <a:ln w="12700">
            <a:solidFill>
              <a:srgbClr val="F2F2F2">
                <a:alpha val="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뺄셈 기호 32"/>
          <p:cNvSpPr/>
          <p:nvPr/>
        </p:nvSpPr>
        <p:spPr>
          <a:xfrm rot="5400000">
            <a:off x="2215535" y="3986365"/>
            <a:ext cx="7083117" cy="54078"/>
          </a:xfrm>
          <a:prstGeom prst="mathMinus">
            <a:avLst>
              <a:gd name="adj1" fmla="val 23520"/>
            </a:avLst>
          </a:prstGeom>
          <a:solidFill>
            <a:schemeClr val="dk1"/>
          </a:solidFill>
          <a:ln>
            <a:solidFill>
              <a:srgbClr val="F2F2F2">
                <a:alpha val="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1007806" y="1395975"/>
            <a:ext cx="1278194" cy="36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Front</a:t>
            </a:r>
            <a:endParaRPr lang="en-US" altLang="ko-KR"/>
          </a:p>
        </p:txBody>
      </p:sp>
      <p:sp>
        <p:nvSpPr>
          <p:cNvPr id="36" name="가로 글상자 35"/>
          <p:cNvSpPr txBox="1"/>
          <p:nvPr/>
        </p:nvSpPr>
        <p:spPr>
          <a:xfrm>
            <a:off x="7008349" y="1292326"/>
            <a:ext cx="1033402" cy="36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DB</a:t>
            </a:r>
            <a:endParaRPr lang="en-US" altLang="ko-KR"/>
          </a:p>
        </p:txBody>
      </p:sp>
      <p:sp>
        <p:nvSpPr>
          <p:cNvPr id="37" name="가로 글상자 36"/>
          <p:cNvSpPr txBox="1"/>
          <p:nvPr/>
        </p:nvSpPr>
        <p:spPr>
          <a:xfrm>
            <a:off x="3729701" y="1321822"/>
            <a:ext cx="1385942" cy="366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BackEnd</a:t>
            </a:r>
            <a:endParaRPr lang="en-US" altLang="ko-KR"/>
          </a:p>
        </p:txBody>
      </p:sp>
      <p:cxnSp>
        <p:nvCxnSpPr>
          <p:cNvPr id="38" name="화살표 37"/>
          <p:cNvCxnSpPr>
            <a:stCxn id="14" idx="3"/>
            <a:endCxn id="15" idx="1"/>
          </p:cNvCxnSpPr>
          <p:nvPr/>
        </p:nvCxnSpPr>
        <p:spPr>
          <a:xfrm>
            <a:off x="1975561" y="3467100"/>
            <a:ext cx="1628964" cy="0"/>
          </a:xfrm>
          <a:prstGeom prst="straightConnector1">
            <a:avLst/>
          </a:prstGeom>
          <a:ln w="12700">
            <a:solidFill>
              <a:schemeClr val="dk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화살표 연결선 38"/>
          <p:cNvCxnSpPr>
            <a:stCxn id="15" idx="2"/>
            <a:endCxn id="16" idx="0"/>
          </p:cNvCxnSpPr>
          <p:nvPr/>
        </p:nvCxnSpPr>
        <p:spPr>
          <a:xfrm rot="5400000">
            <a:off x="3670735" y="4479315"/>
            <a:ext cx="946005" cy="1710"/>
          </a:xfrm>
          <a:prstGeom prst="curvedConnector3">
            <a:avLst>
              <a:gd name="adj1" fmla="val 50000"/>
            </a:avLst>
          </a:prstGeom>
          <a:ln w="12700">
            <a:solidFill>
              <a:schemeClr val="dk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화살표 연결선 39"/>
          <p:cNvCxnSpPr>
            <a:stCxn id="15" idx="3"/>
            <a:endCxn id="17" idx="1"/>
          </p:cNvCxnSpPr>
          <p:nvPr/>
        </p:nvCxnSpPr>
        <p:spPr>
          <a:xfrm flipV="1">
            <a:off x="4684661" y="2977064"/>
            <a:ext cx="1882763" cy="490035"/>
          </a:xfrm>
          <a:prstGeom prst="curvedConnector3">
            <a:avLst>
              <a:gd name="adj1" fmla="val 50000"/>
            </a:avLst>
          </a:prstGeom>
          <a:ln w="12700">
            <a:solidFill>
              <a:schemeClr val="dk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화살표 연결선 40"/>
          <p:cNvCxnSpPr>
            <a:stCxn id="15" idx="3"/>
            <a:endCxn id="18" idx="1"/>
          </p:cNvCxnSpPr>
          <p:nvPr/>
        </p:nvCxnSpPr>
        <p:spPr>
          <a:xfrm>
            <a:off x="4684661" y="3467100"/>
            <a:ext cx="2010100" cy="1898548"/>
          </a:xfrm>
          <a:prstGeom prst="curvedConnector3">
            <a:avLst>
              <a:gd name="adj1" fmla="val 50000"/>
            </a:avLst>
          </a:prstGeom>
          <a:ln w="12700">
            <a:solidFill>
              <a:srgbClr val="00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9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3609" y="1315037"/>
            <a:ext cx="7956781" cy="50063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68039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5091" y="1717816"/>
            <a:ext cx="5762200" cy="1366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챗봇 시작 시 안내말 표시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음식 이름을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영어로 입력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 시 그에 해당하는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음식 추천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서버에서 처리 후 사용자 주변의 조건에 맞는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음식점 최대 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개 추천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답변 버튼을 통해 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Google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지도로 이동</a:t>
            </a:r>
            <a:endParaRPr lang="en-US" altLang="ko-KR" sz="1400" spc="-30">
              <a:ln w="9525">
                <a:solidFill>
                  <a:schemeClr val="bg1">
                    <a:alpha val="0"/>
                  </a:scheme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8635" y="1352014"/>
            <a:ext cx="67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챗봇</a:t>
            </a:r>
            <a:endParaRPr lang="en-US" altLang="ko-KR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5361" y="1406990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사각형: 둥근 모서리 4"/>
          <p:cNvSpPr/>
          <p:nvPr/>
        </p:nvSpPr>
        <p:spPr>
          <a:xfrm>
            <a:off x="4178167" y="3165705"/>
            <a:ext cx="1620000" cy="3240000"/>
          </a:xfrm>
          <a:prstGeom prst="roundRect">
            <a:avLst>
              <a:gd name="adj" fmla="val 10216"/>
            </a:avLst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사각형: 둥근 모서리 16"/>
          <p:cNvSpPr/>
          <p:nvPr/>
        </p:nvSpPr>
        <p:spPr>
          <a:xfrm>
            <a:off x="409901" y="3150808"/>
            <a:ext cx="1620000" cy="3240000"/>
          </a:xfrm>
          <a:prstGeom prst="roundRect">
            <a:avLst>
              <a:gd name="adj" fmla="val 10216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사각형: 둥근 모서리 17"/>
          <p:cNvSpPr/>
          <p:nvPr/>
        </p:nvSpPr>
        <p:spPr>
          <a:xfrm>
            <a:off x="2294034" y="3165705"/>
            <a:ext cx="1620000" cy="3240000"/>
          </a:xfrm>
          <a:prstGeom prst="roundRect">
            <a:avLst>
              <a:gd name="adj" fmla="val 10216"/>
            </a:avLst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71911" y="1994265"/>
            <a:ext cx="25581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13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5090" y="1726527"/>
            <a:ext cx="5421377" cy="1052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챗봇에게 추천 받은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음식점의 위치정보를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지도에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마커로 표시</a:t>
            </a:r>
            <a:endParaRPr lang="ko-KR" altLang="en-US" sz="1400" spc="-30">
              <a:ln w="9525">
                <a:solidFill>
                  <a:schemeClr val="bg1">
                    <a:alpha val="0"/>
                  </a:schemeClr>
                </a:solidFill>
              </a:ln>
              <a:latin typeface="맑은 고딕"/>
              <a:ea typeface="맑은 고딕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마커 클릭 시 음식점에 대한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상세정보를 출력</a:t>
            </a:r>
            <a:endParaRPr lang="ko-KR" altLang="en-US" sz="1400" spc="-30">
              <a:ln w="9525">
                <a:solidFill>
                  <a:schemeClr val="bg1">
                    <a:alpha val="0"/>
                  </a:schemeClr>
                </a:solidFill>
              </a:ln>
              <a:latin typeface="맑은 고딕"/>
              <a:ea typeface="맑은 고딕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구글 맵 툴바를 통해 구글 지도로 이동</a:t>
            </a:r>
            <a:endParaRPr lang="en-US" altLang="ko-KR" sz="1400" spc="-30">
              <a:ln w="9525">
                <a:solidFill>
                  <a:schemeClr val="bg1">
                    <a:alpha val="0"/>
                  </a:scheme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8635" y="1360725"/>
            <a:ext cx="67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지도</a:t>
            </a:r>
            <a:endParaRPr lang="en-US" altLang="ko-KR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5361" y="141570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사각형: 둥근 모서리 9"/>
          <p:cNvSpPr/>
          <p:nvPr/>
        </p:nvSpPr>
        <p:spPr>
          <a:xfrm>
            <a:off x="346947" y="3156998"/>
            <a:ext cx="1620000" cy="3240000"/>
          </a:xfrm>
          <a:prstGeom prst="roundRect">
            <a:avLst>
              <a:gd name="adj" fmla="val 10216"/>
            </a:avLst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사각형: 둥근 모서리 10"/>
          <p:cNvSpPr/>
          <p:nvPr/>
        </p:nvSpPr>
        <p:spPr>
          <a:xfrm>
            <a:off x="2236707" y="3156998"/>
            <a:ext cx="1620000" cy="3240000"/>
          </a:xfrm>
          <a:prstGeom prst="roundRect">
            <a:avLst>
              <a:gd name="adj" fmla="val 10216"/>
            </a:avLst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사각형: 둥근 모서리 11"/>
          <p:cNvSpPr/>
          <p:nvPr/>
        </p:nvSpPr>
        <p:spPr>
          <a:xfrm>
            <a:off x="4126467" y="3156998"/>
            <a:ext cx="1620000" cy="3240000"/>
          </a:xfrm>
          <a:prstGeom prst="roundRect">
            <a:avLst>
              <a:gd name="adj" fmla="val 10216"/>
            </a:avLst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42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5091" y="1752654"/>
            <a:ext cx="5335480" cy="1683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어플에서 보유중인 음식 정보를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이름과 이미지 형태로 출력</a:t>
            </a:r>
            <a:endParaRPr lang="ko-KR" altLang="en-US" sz="1400" spc="-30">
              <a:ln w="9525">
                <a:solidFill>
                  <a:schemeClr val="bg1">
                    <a:alpha val="0"/>
                  </a:schemeClr>
                </a:solidFill>
              </a:ln>
              <a:latin typeface="맑은 고딕"/>
              <a:ea typeface="맑은 고딕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항목 선택 시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상세 페이지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로 이동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Choice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버튼을 통해 챗봇 화면으로 이동하여 대화를 진행 가능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최근 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개의 리뷰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 출력 및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찜 항목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 추가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찜목록 이동시 찜한 목록에 한하여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</a:rPr>
              <a:t>음식정보 출력</a:t>
            </a:r>
            <a:endParaRPr lang="en-US" altLang="ko-KR" sz="1400" spc="-3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7685" y="1360725"/>
            <a:ext cx="307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음식 사전 </a:t>
            </a: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&amp; </a:t>
            </a: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찜목록 </a:t>
            </a: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&amp; </a:t>
            </a: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리뷰</a:t>
            </a:r>
            <a:endParaRPr lang="en-US" altLang="ko-KR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5361" y="141570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사각형: 둥근 모서리 9"/>
          <p:cNvSpPr/>
          <p:nvPr/>
        </p:nvSpPr>
        <p:spPr>
          <a:xfrm>
            <a:off x="415361" y="3644691"/>
            <a:ext cx="1440000" cy="2880000"/>
          </a:xfrm>
          <a:prstGeom prst="roundRect">
            <a:avLst>
              <a:gd name="adj" fmla="val 10216"/>
            </a:avLst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사각형: 둥근 모서리 10"/>
          <p:cNvSpPr/>
          <p:nvPr/>
        </p:nvSpPr>
        <p:spPr>
          <a:xfrm>
            <a:off x="2124985" y="3644691"/>
            <a:ext cx="1440000" cy="2880000"/>
          </a:xfrm>
          <a:prstGeom prst="roundRect">
            <a:avLst>
              <a:gd name="adj" fmla="val 10216"/>
            </a:avLst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사각형: 둥근 모서리 17"/>
          <p:cNvSpPr/>
          <p:nvPr/>
        </p:nvSpPr>
        <p:spPr>
          <a:xfrm>
            <a:off x="3782328" y="3644691"/>
            <a:ext cx="1440000" cy="2880000"/>
          </a:xfrm>
          <a:prstGeom prst="roundRect">
            <a:avLst>
              <a:gd name="adj" fmla="val 10216"/>
            </a:avLst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4870" t="2970" r="3330" b="2440"/>
          <a:stretch>
            <a:fillRect/>
          </a:stretch>
        </p:blipFill>
        <p:spPr>
          <a:xfrm>
            <a:off x="6191792" y="1752593"/>
            <a:ext cx="2924326" cy="3852000"/>
          </a:xfrm>
          <a:prstGeom prst="rect">
            <a:avLst/>
          </a:prstGeom>
        </p:spPr>
      </p:pic>
      <p:sp>
        <p:nvSpPr>
          <p:cNvPr id="21" name="사각형: 둥근 모서리 20"/>
          <p:cNvSpPr/>
          <p:nvPr/>
        </p:nvSpPr>
        <p:spPr>
          <a:xfrm>
            <a:off x="5487202" y="3644691"/>
            <a:ext cx="1440000" cy="2880000"/>
          </a:xfrm>
          <a:prstGeom prst="roundRect">
            <a:avLst>
              <a:gd name="adj" fmla="val 10216"/>
            </a:avLst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5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25090" y="1908045"/>
            <a:ext cx="6096463" cy="72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외국인이 사용함에 따라 구글 로그인만 구현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spc="-3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 </a:t>
            </a:r>
            <a:r>
              <a:rPr lang="en-US" altLang="ko-KR" sz="1400" spc="-3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OAuth2.0</a:t>
            </a:r>
            <a:r>
              <a:rPr lang="ko-KR" altLang="en-US" sz="1400" spc="-3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맑은 고딕"/>
                <a:ea typeface="맑은 고딕"/>
              </a:rPr>
              <a:t> 방식의 로그인</a:t>
            </a:r>
            <a:endParaRPr lang="en-US" altLang="ko-KR" sz="1400" spc="-30" dirty="0">
              <a:ln w="9525">
                <a:solidFill>
                  <a:schemeClr val="bg1">
                    <a:alpha val="0"/>
                  </a:scheme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8635" y="1352014"/>
            <a:ext cx="909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로그인</a:t>
            </a:r>
            <a:endParaRPr lang="en-US" altLang="ko-KR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5361" y="1406990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사각형: 둥근 모서리 22"/>
          <p:cNvSpPr/>
          <p:nvPr/>
        </p:nvSpPr>
        <p:spPr>
          <a:xfrm>
            <a:off x="382119" y="3248248"/>
            <a:ext cx="1620000" cy="3240000"/>
          </a:xfrm>
          <a:prstGeom prst="roundRect">
            <a:avLst>
              <a:gd name="adj" fmla="val 10216"/>
            </a:avLst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사각형: 둥근 모서리 23"/>
          <p:cNvSpPr/>
          <p:nvPr/>
        </p:nvSpPr>
        <p:spPr>
          <a:xfrm>
            <a:off x="2452899" y="3248248"/>
            <a:ext cx="1620000" cy="3240000"/>
          </a:xfrm>
          <a:prstGeom prst="roundRect">
            <a:avLst>
              <a:gd name="adj" fmla="val 10216"/>
            </a:avLst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1554" y="1881051"/>
            <a:ext cx="2261952" cy="4554583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4545873" y="3248248"/>
            <a:ext cx="1620000" cy="3240000"/>
            <a:chOff x="4572000" y="3248248"/>
            <a:chExt cx="1680754" cy="3471340"/>
          </a:xfrm>
        </p:grpSpPr>
        <p:sp>
          <p:nvSpPr>
            <p:cNvPr id="29" name="사각형: 둥근 모서리 20"/>
            <p:cNvSpPr/>
            <p:nvPr/>
          </p:nvSpPr>
          <p:spPr>
            <a:xfrm>
              <a:off x="4572000" y="3248248"/>
              <a:ext cx="1680754" cy="3471340"/>
            </a:xfrm>
            <a:prstGeom prst="roundRect">
              <a:avLst>
                <a:gd name="adj" fmla="val 10216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0" name="직사각형 27"/>
            <p:cNvSpPr/>
            <p:nvPr/>
          </p:nvSpPr>
          <p:spPr>
            <a:xfrm>
              <a:off x="4972050" y="4629150"/>
              <a:ext cx="254794" cy="881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1" name="직사각형 28"/>
            <p:cNvSpPr/>
            <p:nvPr/>
          </p:nvSpPr>
          <p:spPr>
            <a:xfrm>
              <a:off x="4991100" y="4895812"/>
              <a:ext cx="254794" cy="881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2" name="직사각형 29"/>
            <p:cNvSpPr/>
            <p:nvPr/>
          </p:nvSpPr>
          <p:spPr>
            <a:xfrm>
              <a:off x="4972050" y="5162474"/>
              <a:ext cx="414338" cy="881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303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4525" y="2695155"/>
            <a:ext cx="3691792" cy="94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Oauth2.0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를 이용한 보안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엑세스 토큰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또는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리프레시 토큰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을 이용한 사용자 검증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37210" y="1447815"/>
            <a:ext cx="299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OAuth2.0</a:t>
            </a: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을 적용한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4686" y="2006395"/>
            <a:ext cx="4528005" cy="37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7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8914" y="2326721"/>
            <a:ext cx="4913713" cy="354624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7210" y="1447815"/>
            <a:ext cx="477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액세스 토큰과 리프레시 토큰을 확인하는 필터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가로 글상자 8"/>
          <p:cNvSpPr txBox="1"/>
          <p:nvPr/>
        </p:nvSpPr>
        <p:spPr>
          <a:xfrm>
            <a:off x="464983" y="4599120"/>
            <a:ext cx="3082820" cy="72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buClr>
                <a:schemeClr val="dk1"/>
              </a:buClr>
              <a:buFont typeface="Arial"/>
              <a:buChar char="•"/>
              <a:defRPr/>
            </a:pPr>
            <a:r>
              <a:rPr lang="ko-KR" altLang="en-US" sz="1400">
                <a:solidFill>
                  <a:srgbClr val="FF0000"/>
                </a:solidFill>
              </a:rPr>
              <a:t>액세스  토큰 </a:t>
            </a:r>
            <a:r>
              <a:rPr lang="ko-KR" altLang="en-US" sz="1400"/>
              <a:t>또는 </a:t>
            </a:r>
            <a:r>
              <a:rPr lang="ko-KR" altLang="en-US" sz="1400">
                <a:solidFill>
                  <a:srgbClr val="FF0000"/>
                </a:solidFill>
              </a:rPr>
              <a:t>리프레시 토큰</a:t>
            </a:r>
            <a:r>
              <a:rPr lang="ko-KR" altLang="en-US" sz="1400"/>
              <a:t>이 </a:t>
            </a:r>
            <a:r>
              <a:rPr lang="ko-KR" altLang="en-US" sz="1400">
                <a:solidFill>
                  <a:srgbClr val="FF0000"/>
                </a:solidFill>
              </a:rPr>
              <a:t>유효</a:t>
            </a:r>
            <a:r>
              <a:rPr lang="ko-KR" altLang="en-US" sz="1400"/>
              <a:t>할 경우에만 컨트롤러를 실행 시킨다</a:t>
            </a:r>
            <a:r>
              <a:rPr lang="en-US" altLang="ko-KR" sz="1400"/>
              <a:t>.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480345" y="2440653"/>
            <a:ext cx="3154517" cy="1796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3000" lvl="0" indent="-333000">
              <a:buClr>
                <a:schemeClr val="tx1"/>
              </a:buClr>
              <a:buAutoNum type="arabicPeriod"/>
              <a:defRPr/>
            </a:pPr>
            <a:r>
              <a:rPr lang="ko-KR" altLang="en-US" sz="1400"/>
              <a:t>구글의 액세스 토큰은 Bearer 타입이지만 jwt토큰이 아니다</a:t>
            </a:r>
            <a:r>
              <a:rPr lang="en-US" altLang="ko-KR" sz="1400"/>
              <a:t>.</a:t>
            </a:r>
          </a:p>
          <a:p>
            <a:pPr marL="333000" lvl="0" indent="-333000">
              <a:buClr>
                <a:schemeClr val="tx1"/>
              </a:buClr>
              <a:buAutoNum type="arabicPeriod"/>
              <a:defRPr/>
            </a:pPr>
            <a:endParaRPr lang="en-US" altLang="ko-KR" sz="1400"/>
          </a:p>
          <a:p>
            <a:pPr marL="333000" lvl="0" indent="-333000">
              <a:buClr>
                <a:schemeClr val="tx1"/>
              </a:buClr>
              <a:buAutoNum type="arabicPeriod"/>
              <a:defRPr/>
            </a:pPr>
            <a:r>
              <a:rPr lang="ko-KR" altLang="en-US" sz="1400"/>
              <a:t>세션 불일치로 인해 SecurityContextHolder와 Session의 기능을 사용 불가능</a:t>
            </a:r>
          </a:p>
          <a:p>
            <a:pPr marL="333000" lvl="0" indent="-333000">
              <a:buClr>
                <a:schemeClr val="tx1"/>
              </a:buClr>
              <a:buAutoNum type="arabicPeriod"/>
              <a:defRPr/>
            </a:pPr>
            <a:endParaRPr lang="ko-KR" altLang="en-US" sz="1400"/>
          </a:p>
          <a:p>
            <a:pPr marL="333000" lvl="0" indent="-333000">
              <a:buClr>
                <a:schemeClr val="tx1"/>
              </a:buClr>
              <a:buAutoNum type="arabicPeriod"/>
              <a:defRPr/>
            </a:pPr>
            <a:r>
              <a:rPr lang="ko-KR" altLang="en-US" sz="1400"/>
              <a:t>인터셉터의 한계</a:t>
            </a:r>
          </a:p>
        </p:txBody>
      </p:sp>
    </p:spTree>
    <p:extLst>
      <p:ext uri="{BB962C8B-B14F-4D97-AF65-F5344CB8AC3E}">
        <p14:creationId xmlns:p14="http://schemas.microsoft.com/office/powerpoint/2010/main" val="141622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18160" y="1447815"/>
            <a:ext cx="2352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갱신되는 액세스 토큰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98864" y="2167682"/>
            <a:ext cx="4809919" cy="3936004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598127" y="2571237"/>
            <a:ext cx="3134027" cy="13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/>
              <a:t>프론트에서 </a:t>
            </a:r>
            <a:r>
              <a:rPr lang="ko-KR" altLang="en-US" sz="1400">
                <a:solidFill>
                  <a:srgbClr val="FF0000"/>
                </a:solidFill>
              </a:rPr>
              <a:t>만료시간을 검증</a:t>
            </a:r>
            <a:r>
              <a:rPr lang="ko-KR" altLang="en-US" sz="1400"/>
              <a:t>한뒤 </a:t>
            </a:r>
            <a:r>
              <a:rPr lang="ko-KR" altLang="en-US" sz="1400">
                <a:solidFill>
                  <a:srgbClr val="FF0000"/>
                </a:solidFill>
              </a:rPr>
              <a:t>액세스 토큰</a:t>
            </a:r>
            <a:r>
              <a:rPr lang="ko-KR" altLang="en-US" sz="1400"/>
              <a:t> 또는 </a:t>
            </a:r>
            <a:r>
              <a:rPr lang="ko-KR" altLang="en-US" sz="1400">
                <a:solidFill>
                  <a:srgbClr val="FF0000"/>
                </a:solidFill>
              </a:rPr>
              <a:t>리프레시 토큰</a:t>
            </a:r>
            <a:r>
              <a:rPr lang="ko-KR" altLang="en-US" sz="1400"/>
              <a:t>으로 요청</a:t>
            </a:r>
          </a:p>
          <a:p>
            <a:pPr marL="199920" lvl="0" indent="-199920">
              <a:buFont typeface="Arial"/>
              <a:buChar char="•"/>
              <a:defRPr/>
            </a:pPr>
            <a:endParaRPr lang="ko-KR" altLang="en-US" sz="1400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endParaRPr lang="ko-KR" altLang="en-US" sz="1400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</a:rPr>
              <a:t>매 요청마다</a:t>
            </a:r>
            <a:r>
              <a:rPr lang="ko-KR" altLang="en-US" sz="1400">
                <a:latin typeface="맑은 고딕"/>
              </a:rPr>
              <a:t> </a:t>
            </a: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액세스 토큰</a:t>
            </a:r>
            <a:r>
              <a:rPr lang="ko-KR" altLang="en-US" sz="1400">
                <a:latin typeface="맑은 고딕"/>
              </a:rPr>
              <a:t>을 </a:t>
            </a:r>
            <a:r>
              <a:rPr lang="ko-KR" altLang="en-US" sz="1400">
                <a:solidFill>
                  <a:schemeClr val="tx1"/>
                </a:solidFill>
                <a:latin typeface="맑은 고딕"/>
              </a:rPr>
              <a:t>재발급</a:t>
            </a:r>
          </a:p>
        </p:txBody>
      </p:sp>
    </p:spTree>
    <p:extLst>
      <p:ext uri="{BB962C8B-B14F-4D97-AF65-F5344CB8AC3E}">
        <p14:creationId xmlns:p14="http://schemas.microsoft.com/office/powerpoint/2010/main" val="300379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7685" y="1447815"/>
            <a:ext cx="191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챗봇의 핵심 기능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44992" y="4779543"/>
            <a:ext cx="1935079" cy="10928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  <a:ea typeface="맑은 고딕"/>
                <a:cs typeface="Calibri"/>
              </a:rPr>
              <a:t>자연어생성</a:t>
            </a:r>
          </a:p>
        </p:txBody>
      </p:sp>
      <p:sp>
        <p:nvSpPr>
          <p:cNvPr id="9" name="타원 8"/>
          <p:cNvSpPr/>
          <p:nvPr/>
        </p:nvSpPr>
        <p:spPr>
          <a:xfrm>
            <a:off x="468228" y="3436017"/>
            <a:ext cx="1935079" cy="10928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  <a:ea typeface="맑은 고딕"/>
                <a:cs typeface="Calibri"/>
              </a:rPr>
              <a:t>챗봇</a:t>
            </a:r>
          </a:p>
        </p:txBody>
      </p:sp>
      <p:sp>
        <p:nvSpPr>
          <p:cNvPr id="10" name="타원 9"/>
          <p:cNvSpPr/>
          <p:nvPr/>
        </p:nvSpPr>
        <p:spPr>
          <a:xfrm>
            <a:off x="3044991" y="3436016"/>
            <a:ext cx="1935079" cy="10928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  <a:ea typeface="맑은 고딕"/>
                <a:cs typeface="Calibri"/>
              </a:rPr>
              <a:t>개체명인식</a:t>
            </a:r>
          </a:p>
        </p:txBody>
      </p:sp>
      <p:sp>
        <p:nvSpPr>
          <p:cNvPr id="11" name="타원 10"/>
          <p:cNvSpPr/>
          <p:nvPr/>
        </p:nvSpPr>
        <p:spPr>
          <a:xfrm>
            <a:off x="3044991" y="2032333"/>
            <a:ext cx="1935079" cy="10928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  <a:ea typeface="맑은 고딕"/>
                <a:cs typeface="Calibri"/>
              </a:rPr>
              <a:t>의도 분류</a:t>
            </a:r>
          </a:p>
        </p:txBody>
      </p:sp>
      <p:cxnSp>
        <p:nvCxnSpPr>
          <p:cNvPr id="12" name="직선 화살표 연결선 17"/>
          <p:cNvCxnSpPr/>
          <p:nvPr/>
        </p:nvCxnSpPr>
        <p:spPr>
          <a:xfrm>
            <a:off x="2447423" y="4006516"/>
            <a:ext cx="553453" cy="1305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/>
          <p:cNvCxnSpPr/>
          <p:nvPr/>
        </p:nvCxnSpPr>
        <p:spPr>
          <a:xfrm>
            <a:off x="2457449" y="3996490"/>
            <a:ext cx="583532" cy="2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9"/>
          <p:cNvCxnSpPr/>
          <p:nvPr/>
        </p:nvCxnSpPr>
        <p:spPr>
          <a:xfrm flipV="1">
            <a:off x="2452048" y="2594184"/>
            <a:ext cx="563479" cy="138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0"/>
          <p:cNvSpPr txBox="1"/>
          <p:nvPr/>
        </p:nvSpPr>
        <p:spPr>
          <a:xfrm>
            <a:off x="5299188" y="3429000"/>
            <a:ext cx="3630690" cy="72450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>
                <a:ea typeface="맑은 고딕"/>
                <a:cs typeface="Calibri"/>
              </a:rPr>
              <a:t>의도분류와 개체명인식은 </a:t>
            </a:r>
            <a:r>
              <a:rPr lang="ko-KR" altLang="en-US" sz="1400">
                <a:solidFill>
                  <a:srgbClr val="FF0000"/>
                </a:solidFill>
                <a:ea typeface="맑은 고딕"/>
                <a:cs typeface="Calibri"/>
              </a:rPr>
              <a:t>dialogflow</a:t>
            </a:r>
            <a:r>
              <a:rPr lang="ko-KR" altLang="en-US" sz="1400">
                <a:ea typeface="맑은 고딕"/>
                <a:cs typeface="Calibri"/>
              </a:rPr>
              <a:t> 사용</a:t>
            </a:r>
          </a:p>
          <a:p>
            <a:pPr marL="199920" lvl="0" indent="-199920">
              <a:buFont typeface="Arial"/>
              <a:buChar char="•"/>
              <a:defRPr/>
            </a:pPr>
            <a:endParaRPr lang="ko-KR" altLang="en-US" sz="1400">
              <a:ea typeface="맑은 고딕"/>
              <a:cs typeface="Calibri"/>
            </a:endParaRP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>
                <a:ea typeface="맑은 고딕"/>
                <a:cs typeface="Calibri"/>
              </a:rPr>
              <a:t>자연어생성은</a:t>
            </a:r>
            <a:r>
              <a:rPr lang="ko-KR" altLang="en-US" sz="1400">
                <a:solidFill>
                  <a:srgbClr val="FF0000"/>
                </a:solidFill>
                <a:ea typeface="맑은 고딕"/>
                <a:cs typeface="Calibri"/>
              </a:rPr>
              <a:t> Rule방식</a:t>
            </a:r>
            <a:r>
              <a:rPr lang="ko-KR" altLang="en-US" sz="1400">
                <a:ea typeface="맑은 고딕"/>
                <a:cs typeface="Calibri"/>
              </a:rPr>
              <a:t>으로 직접 입력</a:t>
            </a:r>
          </a:p>
        </p:txBody>
      </p:sp>
    </p:spTree>
    <p:extLst>
      <p:ext uri="{BB962C8B-B14F-4D97-AF65-F5344CB8AC3E}">
        <p14:creationId xmlns:p14="http://schemas.microsoft.com/office/powerpoint/2010/main" val="333705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-13198" y="173463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 flipH="1">
            <a:off x="6407510" y="111258"/>
            <a:ext cx="2611309" cy="3647555"/>
          </a:xfrm>
          <a:prstGeom prst="parallelogram">
            <a:avLst>
              <a:gd name="adj" fmla="val 49475"/>
            </a:avLst>
          </a:prstGeom>
          <a:solidFill>
            <a:srgbClr val="033496"/>
          </a:solidFill>
          <a:ln w="203200" cap="rnd">
            <a:solidFill>
              <a:srgbClr val="0334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/>
          <p:cNvSpPr/>
          <p:nvPr/>
        </p:nvSpPr>
        <p:spPr>
          <a:xfrm flipH="1">
            <a:off x="6223892" y="439067"/>
            <a:ext cx="1856929" cy="2754541"/>
          </a:xfrm>
          <a:prstGeom prst="parallelogram">
            <a:avLst>
              <a:gd name="adj" fmla="val 53269"/>
            </a:avLst>
          </a:prstGeom>
          <a:solidFill>
            <a:srgbClr val="0334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 flipH="1">
            <a:off x="4777444" y="111258"/>
            <a:ext cx="1446448" cy="2074778"/>
          </a:xfrm>
          <a:prstGeom prst="parallelogram">
            <a:avLst>
              <a:gd name="adj" fmla="val 49937"/>
            </a:avLst>
          </a:prstGeom>
          <a:solidFill>
            <a:schemeClr val="accent1">
              <a:lumMod val="75000"/>
            </a:schemeClr>
          </a:solidFill>
          <a:ln w="203200" cap="rnd">
            <a:solidFill>
              <a:srgbClr val="2E75B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 flipH="1">
            <a:off x="0" y="5235883"/>
            <a:ext cx="1066506" cy="1639154"/>
          </a:xfrm>
          <a:prstGeom prst="parallelogram">
            <a:avLst>
              <a:gd name="adj" fmla="val 51823"/>
            </a:avLst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4068337"/>
            <a:ext cx="911464" cy="2806700"/>
          </a:xfrm>
          <a:prstGeom prst="line">
            <a:avLst/>
          </a:prstGeom>
          <a:ln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482578" y="0"/>
            <a:ext cx="2470486" cy="685800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639920" y="0"/>
            <a:ext cx="1228608" cy="3335685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37714" y="3359586"/>
            <a:ext cx="530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개요</a:t>
            </a:r>
            <a:endParaRPr lang="ko-KR" altLang="en-US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68297" y="3323950"/>
            <a:ext cx="82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1</a:t>
            </a:r>
            <a:endParaRPr lang="ko-KR" altLang="en-US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60E2"/>
              </a:solidFill>
              <a:latin typeface="나눔바른고딕"/>
              <a:ea typeface="나눔바른고딕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70478" y="3392564"/>
            <a:ext cx="104152" cy="24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ea typeface="나눔바른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37714" y="3755267"/>
            <a:ext cx="564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진행 프로세스</a:t>
            </a:r>
            <a:endParaRPr lang="ko-KR" altLang="en-US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68297" y="3719631"/>
            <a:ext cx="82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</a:t>
            </a:r>
            <a:endParaRPr lang="ko-KR" altLang="en-US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60E2"/>
              </a:solidFill>
              <a:latin typeface="나눔바른고딕"/>
              <a:ea typeface="나눔바른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70478" y="3788245"/>
            <a:ext cx="104152" cy="24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ea typeface="나눔바른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37714" y="4541473"/>
            <a:ext cx="5978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프로세스 상세</a:t>
            </a:r>
            <a:endParaRPr lang="ko-KR" altLang="en-US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68297" y="4505837"/>
            <a:ext cx="827440" cy="35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endParaRPr lang="ko-KR" altLang="en-US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60E2"/>
              </a:solidFill>
              <a:latin typeface="나눔바른고딕"/>
              <a:ea typeface="나눔바른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70478" y="4574451"/>
            <a:ext cx="104152" cy="24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ea typeface="나눔바른고딕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37714" y="5480079"/>
            <a:ext cx="506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프로세스 시연</a:t>
            </a:r>
            <a:endParaRPr lang="ko-KR" altLang="en-US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8297" y="5444443"/>
            <a:ext cx="82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4</a:t>
            </a:r>
            <a:endParaRPr lang="ko-KR" altLang="en-US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60E2"/>
              </a:solidFill>
              <a:latin typeface="나눔바른고딕"/>
              <a:ea typeface="나눔바른고딕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70478" y="5513057"/>
            <a:ext cx="104152" cy="24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ea typeface="나눔바른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37714" y="5875760"/>
            <a:ext cx="530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개선 방안</a:t>
            </a:r>
            <a:endParaRPr lang="ko-KR" altLang="en-US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68297" y="5840124"/>
            <a:ext cx="827440" cy="35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5</a:t>
            </a:r>
            <a:endParaRPr lang="ko-KR" altLang="en-US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4E60E2"/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70478" y="5908738"/>
            <a:ext cx="104152" cy="24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ea typeface="나눔바른고딕"/>
            </a:endParaRPr>
          </a:p>
        </p:txBody>
      </p:sp>
      <p:sp>
        <p:nvSpPr>
          <p:cNvPr id="48" name="양쪽 대괄호 47"/>
          <p:cNvSpPr/>
          <p:nvPr/>
        </p:nvSpPr>
        <p:spPr>
          <a:xfrm>
            <a:off x="575273" y="1731689"/>
            <a:ext cx="4039068" cy="1081740"/>
          </a:xfrm>
          <a:prstGeom prst="bracketPair">
            <a:avLst>
              <a:gd name="adj" fmla="val 8644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4831978" y="0"/>
            <a:ext cx="1145987" cy="31812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33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3"/>
          <p:cNvSpPr txBox="1"/>
          <p:nvPr/>
        </p:nvSpPr>
        <p:spPr>
          <a:xfrm>
            <a:off x="1944547" y="4083337"/>
            <a:ext cx="5640840" cy="448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개발 일정</a:t>
            </a:r>
          </a:p>
          <a:p>
            <a:pPr lvl="0">
              <a:defRPr/>
            </a:pPr>
            <a:r>
              <a:rPr lang="ko-KR" altLang="en-US" sz="12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개발 환경</a:t>
            </a:r>
          </a:p>
        </p:txBody>
      </p:sp>
      <p:sp>
        <p:nvSpPr>
          <p:cNvPr id="54" name="TextBox 34"/>
          <p:cNvSpPr txBox="1"/>
          <p:nvPr/>
        </p:nvSpPr>
        <p:spPr>
          <a:xfrm>
            <a:off x="1277850" y="4082870"/>
            <a:ext cx="489457" cy="4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1</a:t>
            </a:r>
          </a:p>
          <a:p>
            <a:pPr lvl="0">
              <a:defRPr/>
            </a:pP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</a:t>
            </a:r>
          </a:p>
        </p:txBody>
      </p:sp>
      <p:sp>
        <p:nvSpPr>
          <p:cNvPr id="55" name="TextBox 33"/>
          <p:cNvSpPr txBox="1"/>
          <p:nvPr/>
        </p:nvSpPr>
        <p:spPr>
          <a:xfrm>
            <a:off x="1947121" y="4825104"/>
            <a:ext cx="5640840" cy="64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구조도</a:t>
            </a:r>
          </a:p>
          <a:p>
            <a:pPr lvl="0">
              <a:defRPr/>
            </a:pPr>
            <a:r>
              <a:rPr lang="en-US" altLang="ko-KR" sz="12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ERD</a:t>
            </a:r>
          </a:p>
          <a:p>
            <a:pPr lvl="0">
              <a:defRPr/>
            </a:pPr>
            <a:r>
              <a:rPr lang="ko-KR" altLang="en-US" sz="12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기술 설명</a:t>
            </a:r>
          </a:p>
        </p:txBody>
      </p:sp>
      <p:sp>
        <p:nvSpPr>
          <p:cNvPr id="56" name="TextBox 34"/>
          <p:cNvSpPr txBox="1"/>
          <p:nvPr/>
        </p:nvSpPr>
        <p:spPr>
          <a:xfrm>
            <a:off x="1280424" y="4824636"/>
            <a:ext cx="489457" cy="640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1</a:t>
            </a:r>
          </a:p>
          <a:p>
            <a:pPr lvl="0">
              <a:defRPr/>
            </a:pP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</a:t>
            </a:r>
          </a:p>
          <a:p>
            <a:pPr lvl="0">
              <a:defRPr/>
            </a:pP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2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43234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7685" y="1447815"/>
            <a:ext cx="118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의도 분류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" name="그림 7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30070" y="2220535"/>
            <a:ext cx="2859506" cy="1881439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8577" y="2515309"/>
            <a:ext cx="4572000" cy="3181919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83349" y="4251288"/>
            <a:ext cx="2857500" cy="2003627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997617" y="1947612"/>
            <a:ext cx="6376736" cy="298383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>
                <a:ea typeface="맑은 고딕"/>
                <a:cs typeface="Calibri"/>
              </a:rPr>
              <a:t>인텐트라고 불리는 의도 라벨링</a:t>
            </a:r>
          </a:p>
        </p:txBody>
      </p:sp>
    </p:spTree>
    <p:extLst>
      <p:ext uri="{BB962C8B-B14F-4D97-AF65-F5344CB8AC3E}">
        <p14:creationId xmlns:p14="http://schemas.microsoft.com/office/powerpoint/2010/main" val="2654738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7685" y="1447815"/>
            <a:ext cx="13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개체명 분류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24555" y="3227840"/>
            <a:ext cx="3439027" cy="17679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429" y="3224223"/>
            <a:ext cx="3439027" cy="2384628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2821" y="2043253"/>
            <a:ext cx="4527884" cy="801321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2361196" y="5910514"/>
            <a:ext cx="6376736" cy="29788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>
                <a:ea typeface="맑은 고딕"/>
                <a:cs typeface="Calibri"/>
              </a:rPr>
              <a:t>직접 개체명 라벨링 및 자동 라벨링</a:t>
            </a:r>
          </a:p>
        </p:txBody>
      </p:sp>
    </p:spTree>
    <p:extLst>
      <p:ext uri="{BB962C8B-B14F-4D97-AF65-F5344CB8AC3E}">
        <p14:creationId xmlns:p14="http://schemas.microsoft.com/office/powerpoint/2010/main" val="3421026993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925" y="2159000"/>
            <a:ext cx="3809822" cy="102511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735" y="1447815"/>
            <a:ext cx="2923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메뉴 기반 주변 음식점 찾기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가로 글상자 17"/>
          <p:cNvSpPr txBox="1"/>
          <p:nvPr/>
        </p:nvSpPr>
        <p:spPr>
          <a:xfrm>
            <a:off x="5582266" y="1875913"/>
            <a:ext cx="1710400" cy="293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JSON</a:t>
            </a:r>
            <a:r>
              <a:rPr lang="ko-KR" altLang="en-US" sz="1400" b="1"/>
              <a:t> 데이터 형식</a:t>
            </a:r>
            <a:endParaRPr lang="ko-KR" altLang="en-US" sz="1400" b="1"/>
          </a:p>
        </p:txBody>
      </p:sp>
      <p:sp>
        <p:nvSpPr>
          <p:cNvPr id="19" name="가로 글상자 18"/>
          <p:cNvSpPr txBox="1"/>
          <p:nvPr/>
        </p:nvSpPr>
        <p:spPr>
          <a:xfrm>
            <a:off x="5642999" y="3400425"/>
            <a:ext cx="1607984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API</a:t>
            </a:r>
            <a:r>
              <a:rPr lang="ko-KR" altLang="en-US" sz="1400" b="1"/>
              <a:t> 테스트 결과</a:t>
            </a:r>
            <a:endParaRPr lang="ko-KR" altLang="en-US" sz="1400" b="1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7888" y="1900687"/>
            <a:ext cx="1150291" cy="469910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51534" y="3648843"/>
            <a:ext cx="5549080" cy="30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3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가로 글상자 4"/>
          <p:cNvSpPr txBox="1"/>
          <p:nvPr/>
        </p:nvSpPr>
        <p:spPr>
          <a:xfrm>
            <a:off x="478046" y="2523823"/>
            <a:ext cx="4552123" cy="512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buClr>
                <a:schemeClr val="dk1"/>
              </a:buClr>
              <a:buFont typeface="Arial"/>
              <a:buChar char="•"/>
              <a:defRPr/>
            </a:pP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맨해튼 거리</a:t>
            </a:r>
            <a:r>
              <a:rPr lang="en-US" altLang="ko-KR" sz="1400">
                <a:latin typeface="맑은 고딕"/>
              </a:rPr>
              <a:t> : </a:t>
            </a:r>
            <a:r>
              <a:rPr lang="ko-KR" altLang="en-US" sz="1400">
                <a:latin typeface="맑은 고딕"/>
              </a:rPr>
              <a:t>19세기의 수학자 헤르만 민코프스키가 고안한 알고리즘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3246" y="2561031"/>
            <a:ext cx="3279108" cy="32676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9299" y="3429000"/>
            <a:ext cx="2441761" cy="387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|x1 - x2| + |y1 - y2| 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957404" y="5605619"/>
            <a:ext cx="850081" cy="3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/>
              <a:t>(x1, y1)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7921219" y="2408902"/>
            <a:ext cx="798870" cy="33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/>
              <a:t>(x2, y2)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7685" y="1447815"/>
            <a:ext cx="2485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두 좌표 간의 거리 계산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52423" y="4213223"/>
            <a:ext cx="2138706" cy="171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54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2645" y="1447593"/>
            <a:ext cx="3216737" cy="1800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71626" y="5179235"/>
            <a:ext cx="5736976" cy="11995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33809" y="3297493"/>
            <a:ext cx="3210341" cy="18002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27685" y="1447815"/>
            <a:ext cx="2495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하지만</a:t>
            </a: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 지구는 둥글다</a:t>
            </a: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!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가로 글상자 15"/>
          <p:cNvSpPr txBox="1"/>
          <p:nvPr/>
        </p:nvSpPr>
        <p:spPr>
          <a:xfrm>
            <a:off x="495706" y="2430410"/>
            <a:ext cx="3687098" cy="157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>
                <a:latin typeface="맑은 고딕"/>
              </a:rPr>
              <a:t>지구는 </a:t>
            </a:r>
            <a:r>
              <a:rPr lang="en-US" altLang="ko-KR" sz="1400">
                <a:latin typeface="맑은 고딕"/>
              </a:rPr>
              <a:t>3</a:t>
            </a:r>
            <a:r>
              <a:rPr lang="ko-KR" altLang="en-US" sz="1400">
                <a:latin typeface="맑은 고딕"/>
              </a:rPr>
              <a:t>차원이기에 </a:t>
            </a:r>
            <a:r>
              <a:rPr lang="en-US" altLang="ko-KR" sz="1400">
                <a:latin typeface="맑은 고딕"/>
              </a:rPr>
              <a:t>2</a:t>
            </a:r>
            <a:r>
              <a:rPr lang="ko-KR" altLang="en-US" sz="1400">
                <a:latin typeface="맑은 고딕"/>
              </a:rPr>
              <a:t>차원 좌표 거리를 계산하는 </a:t>
            </a: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맨해튼 거리는 오류</a:t>
            </a:r>
            <a:r>
              <a:rPr lang="ko-KR" altLang="en-US" sz="1400">
                <a:latin typeface="맑은 고딕"/>
              </a:rPr>
              <a:t>가 있다</a:t>
            </a:r>
            <a:r>
              <a:rPr lang="en-US" altLang="ko-KR" sz="1400">
                <a:latin typeface="맑은 고딕"/>
              </a:rPr>
              <a:t>.</a:t>
            </a:r>
          </a:p>
          <a:p>
            <a:pPr marL="199920" lvl="0" indent="-199920">
              <a:buFont typeface="Arial"/>
              <a:buChar char="•"/>
              <a:defRPr/>
            </a:pPr>
            <a:endParaRPr lang="en-US" altLang="ko-KR" sz="1400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endParaRPr lang="en-US" altLang="ko-KR" sz="1400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endParaRPr lang="en-US" altLang="ko-KR" sz="1400">
              <a:latin typeface="맑은 고딕"/>
            </a:endParaRPr>
          </a:p>
          <a:p>
            <a:pPr marL="199920" lvl="0" indent="-199920">
              <a:buClr>
                <a:schemeClr val="dk1"/>
              </a:buClr>
              <a:buFont typeface="Arial"/>
              <a:buChar char="•"/>
              <a:defRPr/>
            </a:pP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라디안</a:t>
            </a:r>
            <a:r>
              <a:rPr lang="en-US" altLang="ko-KR" sz="1400">
                <a:solidFill>
                  <a:srgbClr val="FF0000"/>
                </a:solidFill>
                <a:latin typeface="맑은 고딕"/>
              </a:rPr>
              <a:t>(radian)</a:t>
            </a:r>
            <a:r>
              <a:rPr lang="en-US" altLang="ko-KR" sz="1400">
                <a:latin typeface="맑은 고딕"/>
              </a:rPr>
              <a:t> : 원의 반지름에 대한 호의 길이의 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1916" y="4627546"/>
            <a:ext cx="1824531" cy="17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2074" y="1990948"/>
            <a:ext cx="2918613" cy="38074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78049" y="2005095"/>
            <a:ext cx="2944501" cy="3774467"/>
          </a:xfrm>
          <a:prstGeom prst="rect">
            <a:avLst/>
          </a:prstGeom>
        </p:spPr>
      </p:pic>
      <p:sp>
        <p:nvSpPr>
          <p:cNvPr id="13" name="가로 글상자 12"/>
          <p:cNvSpPr txBox="1"/>
          <p:nvPr/>
        </p:nvSpPr>
        <p:spPr>
          <a:xfrm>
            <a:off x="2181223" y="1707739"/>
            <a:ext cx="962743" cy="30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삼각 함수</a:t>
            </a:r>
          </a:p>
        </p:txBody>
      </p:sp>
      <p:sp>
        <p:nvSpPr>
          <p:cNvPr id="14" name="가로 글상자 13"/>
          <p:cNvSpPr txBox="1"/>
          <p:nvPr/>
        </p:nvSpPr>
        <p:spPr>
          <a:xfrm>
            <a:off x="6016214" y="1728428"/>
            <a:ext cx="993467" cy="29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실제 경로</a:t>
            </a:r>
          </a:p>
        </p:txBody>
      </p:sp>
    </p:spTree>
    <p:extLst>
      <p:ext uri="{BB962C8B-B14F-4D97-AF65-F5344CB8AC3E}">
        <p14:creationId xmlns:p14="http://schemas.microsoft.com/office/powerpoint/2010/main" val="3142757563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  <a:endParaRPr lang="ko-KR" altLang="en-US" sz="2400" b="1" spc="-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364044"/>
              </a:solidFill>
              <a:latin typeface="HY헤드라인M"/>
              <a:ea typeface="HY헤드라인M"/>
            </a:endParaRP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  <a:endParaRPr lang="ko-KR" altLang="en-US" sz="16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447815"/>
            <a:ext cx="168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추천 모델 로직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8995" y="1969924"/>
            <a:ext cx="6786010" cy="12338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9393" y="3429000"/>
            <a:ext cx="5744202" cy="1812112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1389418" y="5629776"/>
            <a:ext cx="5962424" cy="29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sz="1400">
                <a:solidFill>
                  <a:srgbClr val="ff0000"/>
                </a:solidFill>
              </a:rPr>
              <a:t>taste</a:t>
            </a:r>
            <a:r>
              <a:rPr lang="ko-KR" altLang="en-US" sz="1400">
                <a:solidFill>
                  <a:schemeClr val="dk1"/>
                </a:solidFill>
              </a:rPr>
              <a:t>와 </a:t>
            </a:r>
            <a:r>
              <a:rPr lang="ko-KR" altLang="en-US" sz="1400">
                <a:solidFill>
                  <a:srgbClr val="ff0000"/>
                </a:solidFill>
              </a:rPr>
              <a:t>made_with</a:t>
            </a:r>
            <a:r>
              <a:rPr lang="ko-KR" altLang="en-US" sz="1400"/>
              <a:t>의 값으로</a:t>
            </a:r>
            <a:r>
              <a:rPr lang="ko-KR" altLang="en-US" sz="1400" b="1"/>
              <a:t> </a:t>
            </a:r>
            <a:r>
              <a:rPr lang="ko-KR" altLang="en-US" sz="1400">
                <a:solidFill>
                  <a:srgbClr val="ff0000"/>
                </a:solidFill>
              </a:rPr>
              <a:t>romanized_name</a:t>
            </a:r>
            <a:r>
              <a:rPr lang="ko-KR" altLang="en-US" sz="1400"/>
              <a:t>을 특정하여 출력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34282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  <a:endParaRPr lang="ko-KR" altLang="en-US" sz="2400" b="1" spc="-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364044"/>
              </a:solidFill>
              <a:latin typeface="HY헤드라인M"/>
              <a:ea typeface="HY헤드라인M"/>
            </a:endParaRP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  <a:endParaRPr lang="ko-KR" altLang="en-US" sz="16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7685" y="1447815"/>
            <a:ext cx="147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AI </a:t>
            </a:r>
            <a:r>
              <a:rPr lang="ko-KR" altLang="en-US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모델 선정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9805" y="2113411"/>
            <a:ext cx="4979073" cy="3411285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552524" y="2350186"/>
            <a:ext cx="3030535" cy="3924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 b="1">
                <a:latin typeface="맑은 고딕"/>
              </a:rPr>
              <a:t>코사인유사도</a:t>
            </a:r>
            <a:endParaRPr lang="ko-KR" altLang="en-US" sz="14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400" b="0">
                <a:latin typeface="맑은 고딕"/>
              </a:rPr>
              <a:t>=&gt;</a:t>
            </a: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재료</a:t>
            </a:r>
            <a:r>
              <a:rPr lang="ko-KR" altLang="en-US" sz="1400" b="0">
                <a:latin typeface="맑은 고딕"/>
              </a:rPr>
              <a:t>와 </a:t>
            </a: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맛</a:t>
            </a:r>
            <a:r>
              <a:rPr lang="ko-KR" altLang="en-US" sz="1400" b="0">
                <a:latin typeface="맑은 고딕"/>
              </a:rPr>
              <a:t>에 각 점수를 주고</a:t>
            </a:r>
            <a:endParaRPr lang="ko-KR" altLang="en-US" sz="1400" b="0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메뉴에 점수</a:t>
            </a:r>
            <a:r>
              <a:rPr lang="ko-KR" altLang="en-US" sz="1400" b="0">
                <a:latin typeface="맑은 고딕"/>
              </a:rPr>
              <a:t>를 주는 방법 사용</a:t>
            </a:r>
            <a:endParaRPr lang="ko-KR" altLang="en-US" sz="1400" b="0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400" b="0">
                <a:latin typeface="맑은 고딕"/>
              </a:rPr>
              <a:t>재료와 맛이 달라도 점수가 같으면 유사하다 판단해 추천 모델에 적합하지 않음</a:t>
            </a:r>
            <a:endParaRPr lang="ko-KR" altLang="en-US" sz="1400" b="0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endParaRPr lang="ko-KR" altLang="en-US" sz="1400" b="1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 b="1">
                <a:latin typeface="맑은 고딕"/>
              </a:rPr>
              <a:t>원핫인코딩</a:t>
            </a:r>
            <a:endParaRPr lang="ko-KR" altLang="en-US" sz="14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400">
                <a:latin typeface="맑은 고딕"/>
              </a:rPr>
              <a:t>=&gt;단어 간의 </a:t>
            </a: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유사성</a:t>
            </a:r>
            <a:r>
              <a:rPr lang="ko-KR" altLang="en-US" sz="1400">
                <a:latin typeface="맑은 고딕"/>
              </a:rPr>
              <a:t>을 알 수 없기에 재료와 맛으로 음식을 추천해주는 추천 모델에 적합하지 않음</a:t>
            </a:r>
            <a:endParaRPr lang="ko-KR" altLang="en-US" sz="1400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endParaRPr lang="ko-KR" altLang="en-US" sz="1400" b="1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 b="1">
                <a:latin typeface="맑은 고딕"/>
              </a:rPr>
              <a:t>딥러닝</a:t>
            </a:r>
            <a:endParaRPr lang="ko-KR" altLang="en-US" sz="14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400" b="0">
                <a:latin typeface="맑은 고딕"/>
              </a:rPr>
              <a:t>장기적으로 봤을 때</a:t>
            </a:r>
            <a:r>
              <a:rPr lang="en-US" altLang="ko-KR" sz="1400" b="0">
                <a:latin typeface="맑은 고딕"/>
              </a:rPr>
              <a:t>,</a:t>
            </a:r>
            <a:r>
              <a:rPr lang="ko-KR" altLang="en-US" sz="1400" b="0">
                <a:latin typeface="맑은 고딕"/>
              </a:rPr>
              <a:t> 좋은 표본이나 단기적인 프로젝트 특성상 </a:t>
            </a: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적은 데이터셋</a:t>
            </a:r>
            <a:r>
              <a:rPr lang="ko-KR" altLang="en-US" sz="1400" b="0">
                <a:latin typeface="맑은 고딕"/>
              </a:rPr>
              <a:t>으로 인해</a:t>
            </a:r>
            <a:r>
              <a:rPr lang="en-US" altLang="ko-KR" sz="1400" b="0">
                <a:latin typeface="맑은 고딕"/>
              </a:rPr>
              <a:t>,</a:t>
            </a:r>
            <a:r>
              <a:rPr lang="ko-KR" altLang="en-US" sz="1400" b="0">
                <a:latin typeface="맑은 고딕"/>
              </a:rPr>
              <a:t> </a:t>
            </a: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후에 사용</a:t>
            </a:r>
            <a:r>
              <a:rPr lang="ko-KR" altLang="en-US" sz="1400" b="0">
                <a:latin typeface="맑은 고딕"/>
              </a:rPr>
              <a:t> 할 의향있음</a:t>
            </a:r>
            <a:r>
              <a:rPr lang="en-US" altLang="ko-KR" sz="1400" b="0">
                <a:latin typeface="맑은 고딕"/>
              </a:rPr>
              <a:t>.</a:t>
            </a:r>
            <a:endParaRPr lang="en-US" altLang="ko-KR" sz="1400" b="0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endParaRPr lang="ko-KR" altLang="en-US" sz="1400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51499485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상세</a:t>
            </a:r>
            <a:endParaRPr lang="ko-KR" altLang="en-US" sz="2400" b="1" spc="-1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364044"/>
              </a:solidFill>
              <a:latin typeface="HY헤드라인M"/>
              <a:ea typeface="HY헤드라인M"/>
            </a:endParaRP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기술 설명</a:t>
            </a:r>
            <a:endParaRPr lang="ko-KR" altLang="en-US" sz="16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7685" y="1447815"/>
            <a:ext cx="133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Word2Vec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1847343"/>
            <a:ext cx="3459497" cy="3856872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498184" y="2174131"/>
            <a:ext cx="3113765" cy="2929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lvl="0" indent="-199920">
              <a:buFont typeface="Arial"/>
              <a:buChar char="•"/>
              <a:defRPr/>
            </a:pPr>
            <a:r>
              <a:rPr lang="ko-KR" altLang="en-US" sz="1400" b="1">
                <a:latin typeface="맑은 고딕"/>
              </a:rPr>
              <a:t>Word2Vec</a:t>
            </a:r>
            <a:endParaRPr lang="ko-KR" altLang="en-US" sz="14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400">
                <a:latin typeface="맑은 고딕"/>
              </a:rPr>
              <a:t>=&gt;</a:t>
            </a:r>
            <a:r>
              <a:rPr lang="ko-KR" altLang="en-US" sz="1400" b="1">
                <a:latin typeface="맑은 고딕"/>
              </a:rPr>
              <a:t>주변단어</a:t>
            </a:r>
            <a:r>
              <a:rPr lang="ko-KR" altLang="en-US" sz="1400">
                <a:latin typeface="맑은 고딕"/>
              </a:rPr>
              <a:t>로 </a:t>
            </a:r>
            <a:r>
              <a:rPr lang="ko-KR" altLang="en-US" sz="1400" b="1">
                <a:latin typeface="맑은 고딕"/>
              </a:rPr>
              <a:t>중심단어</a:t>
            </a:r>
            <a:r>
              <a:rPr lang="ko-KR" altLang="en-US" sz="1400">
                <a:latin typeface="맑은 고딕"/>
              </a:rPr>
              <a:t>인</a:t>
            </a:r>
            <a:endParaRPr lang="ko-KR" altLang="en-US" sz="1400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400">
                <a:latin typeface="맑은 고딕"/>
              </a:rPr>
              <a:t>특정단어를 </a:t>
            </a:r>
            <a:r>
              <a:rPr lang="ko-KR" altLang="en-US" sz="1400" b="1">
                <a:latin typeface="맑은 고딕"/>
              </a:rPr>
              <a:t>특정</a:t>
            </a:r>
            <a:r>
              <a:rPr lang="ko-KR" altLang="en-US" sz="1400">
                <a:latin typeface="맑은 고딕"/>
              </a:rPr>
              <a:t>하기 용이함</a:t>
            </a:r>
            <a:endParaRPr lang="ko-KR" altLang="en-US" sz="1400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endParaRPr lang="ko-KR" altLang="en-US" sz="1400" b="1">
              <a:latin typeface="맑은 고딕"/>
            </a:endParaRPr>
          </a:p>
          <a:p>
            <a:pPr marL="199920" lvl="0" indent="-199920">
              <a:buFont typeface="Arial"/>
              <a:buChar char="•"/>
              <a:defRPr/>
            </a:pPr>
            <a:r>
              <a:rPr lang="en-US" altLang="ko-KR" sz="1400" b="1">
                <a:latin typeface="맑은 고딕"/>
              </a:rPr>
              <a:t>Word2Vec</a:t>
            </a:r>
            <a:r>
              <a:rPr lang="ko-KR" altLang="en-US" sz="1400">
                <a:latin typeface="맑은 고딕"/>
              </a:rPr>
              <a:t> 중 </a:t>
            </a:r>
            <a:r>
              <a:rPr lang="en-US" altLang="ko-KR" sz="1400" b="1">
                <a:latin typeface="맑은 고딕"/>
              </a:rPr>
              <a:t>CBOW</a:t>
            </a:r>
            <a:r>
              <a:rPr lang="ko-KR" altLang="en-US" sz="1400">
                <a:latin typeface="맑은 고딕"/>
              </a:rPr>
              <a:t>를 사용</a:t>
            </a:r>
            <a:endParaRPr lang="ko-KR" altLang="en-US" sz="1400">
              <a:latin typeface="맑은 고딕"/>
            </a:endParaRPr>
          </a:p>
          <a:p>
            <a:pPr marL="257040" lvl="0" indent="-257040">
              <a:buFont typeface="Arial"/>
              <a:buChar char="•"/>
              <a:defRPr/>
            </a:pPr>
            <a:endParaRPr lang="ko-KR" altLang="en-US">
              <a:latin typeface="맑은 고딕"/>
            </a:endParaRPr>
          </a:p>
          <a:p>
            <a:pPr marL="199920" lvl="0" indent="-199920"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sz="1400" b="1">
                <a:solidFill>
                  <a:srgbClr val="ff0000"/>
                </a:solidFill>
                <a:latin typeface="맑은 고딕"/>
              </a:rPr>
              <a:t>주변 단어</a:t>
            </a:r>
            <a:r>
              <a:rPr lang="ko-KR" altLang="en-US" sz="1400">
                <a:latin typeface="맑은 고딕"/>
              </a:rPr>
              <a:t>들의 </a:t>
            </a:r>
            <a:r>
              <a:rPr lang="ko-KR" altLang="en-US" sz="1400" b="1">
                <a:solidFill>
                  <a:srgbClr val="ff0000"/>
                </a:solidFill>
                <a:latin typeface="맑은 고딕"/>
              </a:rPr>
              <a:t>원핫벡터</a:t>
            </a:r>
            <a:r>
              <a:rPr lang="ko-KR" altLang="en-US" sz="1400">
                <a:latin typeface="맑은 고딕"/>
              </a:rPr>
              <a:t>가</a:t>
            </a:r>
            <a:endParaRPr lang="ko-KR" altLang="en-US" sz="1400">
              <a:latin typeface="맑은 고딕"/>
            </a:endParaRPr>
          </a:p>
          <a:p>
            <a:pPr marL="0" lvl="0" indent="0"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400">
                <a:latin typeface="맑은 고딕"/>
              </a:rPr>
              <a:t>input</a:t>
            </a:r>
            <a:r>
              <a:rPr lang="ko-KR" altLang="en-US" sz="1400">
                <a:latin typeface="맑은 고딕"/>
              </a:rPr>
              <a:t> 레이아웃으로 들어가고 </a:t>
            </a:r>
            <a:endParaRPr lang="ko-KR" altLang="en-US" sz="1400">
              <a:latin typeface="맑은 고딕"/>
            </a:endParaRPr>
          </a:p>
          <a:p>
            <a:pPr marL="0" lvl="0" indent="0"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400">
                <a:latin typeface="맑은 고딕"/>
              </a:rPr>
              <a:t>output</a:t>
            </a:r>
            <a:r>
              <a:rPr lang="ko-KR" altLang="en-US" sz="1400">
                <a:latin typeface="맑은 고딕"/>
              </a:rPr>
              <a:t>측의 </a:t>
            </a:r>
            <a:r>
              <a:rPr lang="ko-KR" altLang="en-US" sz="1400" b="1">
                <a:solidFill>
                  <a:srgbClr val="ff0000"/>
                </a:solidFill>
                <a:latin typeface="맑은 고딕"/>
              </a:rPr>
              <a:t>레이아웃</a:t>
            </a:r>
            <a:r>
              <a:rPr lang="ko-KR" altLang="en-US" sz="1400">
                <a:latin typeface="맑은 고딕"/>
              </a:rPr>
              <a:t>에</a:t>
            </a:r>
            <a:endParaRPr lang="ko-KR" altLang="en-US" sz="1400">
              <a:latin typeface="맑은 고딕"/>
            </a:endParaRPr>
          </a:p>
          <a:p>
            <a:pPr marL="0" lvl="0" indent="0"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400" b="1">
                <a:solidFill>
                  <a:srgbClr val="ff0000"/>
                </a:solidFill>
                <a:latin typeface="맑은 고딕"/>
              </a:rPr>
              <a:t>예측</a:t>
            </a:r>
            <a:r>
              <a:rPr lang="ko-KR" altLang="en-US" sz="1400">
                <a:latin typeface="맑은 고딕"/>
              </a:rPr>
              <a:t>하고자 하는</a:t>
            </a:r>
            <a:r>
              <a:rPr lang="ko-KR" altLang="en-US" sz="140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1400" b="1">
                <a:solidFill>
                  <a:srgbClr val="ff0000"/>
                </a:solidFill>
                <a:latin typeface="맑은 고딕"/>
              </a:rPr>
              <a:t>중간단어</a:t>
            </a:r>
            <a:r>
              <a:rPr lang="ko-KR" altLang="en-US" sz="1400">
                <a:latin typeface="맑은 고딕"/>
              </a:rPr>
              <a:t>의</a:t>
            </a:r>
            <a:endParaRPr lang="ko-KR" altLang="en-US" sz="1400">
              <a:latin typeface="맑은 고딕"/>
            </a:endParaRPr>
          </a:p>
          <a:p>
            <a:pPr marL="0" lvl="0" indent="0"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400" b="1">
                <a:solidFill>
                  <a:srgbClr val="ff0000"/>
                </a:solidFill>
                <a:latin typeface="맑은 고딕"/>
              </a:rPr>
              <a:t>원핫벡터</a:t>
            </a:r>
            <a:r>
              <a:rPr lang="ko-KR" altLang="en-US" sz="1400">
                <a:latin typeface="맑은 고딕"/>
              </a:rPr>
              <a:t>가 나오게 함</a:t>
            </a:r>
            <a:r>
              <a:rPr lang="en-US" altLang="ko-KR" sz="1400">
                <a:latin typeface="맑은 고딕"/>
              </a:rPr>
              <a:t>.</a:t>
            </a:r>
            <a:endParaRPr lang="en-US" altLang="ko-KR" sz="1400">
              <a:latin typeface="맑은 고딕"/>
            </a:endParaRPr>
          </a:p>
          <a:p>
            <a:pPr marL="0" lvl="0" indent="0">
              <a:buClr>
                <a:srgbClr val="000000"/>
              </a:buClr>
              <a:buFont typeface="Arial"/>
              <a:buNone/>
              <a:defRPr/>
            </a:pPr>
            <a:endParaRPr lang="en-US" altLang="ko-KR" sz="1400">
              <a:latin typeface="맑은 고딕"/>
            </a:endParaRPr>
          </a:p>
          <a:p>
            <a:pPr marL="0" lvl="0" indent="0">
              <a:buClr>
                <a:srgbClr val="000000"/>
              </a:buClr>
              <a:buFont typeface="Arial"/>
              <a:buNone/>
              <a:defRPr/>
            </a:pPr>
            <a:endParaRPr lang="en-US" altLang="ko-KR" sz="1400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80076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  <a:alpha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2639088" y="110281"/>
            <a:ext cx="1727708" cy="2164425"/>
          </a:xfrm>
          <a:prstGeom prst="parallelogram">
            <a:avLst>
              <a:gd name="adj" fmla="val 42440"/>
            </a:avLst>
          </a:prstGeom>
          <a:solidFill>
            <a:schemeClr val="bg1">
              <a:lumMod val="75000"/>
              <a:alpha val="36000"/>
            </a:schemeClr>
          </a:solidFill>
          <a:ln w="203200" cap="rnd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7638346" y="5958800"/>
            <a:ext cx="642863" cy="785358"/>
          </a:xfrm>
          <a:prstGeom prst="parallelogram">
            <a:avLst>
              <a:gd name="adj" fmla="val 33742"/>
            </a:avLst>
          </a:prstGeom>
          <a:solidFill>
            <a:schemeClr val="accent1">
              <a:lumMod val="60000"/>
              <a:lumOff val="40000"/>
            </a:schemeClr>
          </a:solidFill>
          <a:ln w="203200" cap="rnd">
            <a:solidFill>
              <a:srgbClr val="9DC3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577228" y="2805270"/>
            <a:ext cx="2819876" cy="3938888"/>
          </a:xfrm>
          <a:prstGeom prst="parallelogram">
            <a:avLst>
              <a:gd name="adj" fmla="val 49475"/>
            </a:avLst>
          </a:prstGeom>
          <a:solidFill>
            <a:srgbClr val="033496"/>
          </a:solidFill>
          <a:ln w="203200" cap="rnd">
            <a:solidFill>
              <a:srgbClr val="0334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287446" y="3579965"/>
            <a:ext cx="2190611" cy="3249521"/>
          </a:xfrm>
          <a:prstGeom prst="parallelogram">
            <a:avLst>
              <a:gd name="adj" fmla="val 49849"/>
            </a:avLst>
          </a:prstGeom>
          <a:solidFill>
            <a:srgbClr val="0334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616112" y="110281"/>
            <a:ext cx="1826641" cy="2620125"/>
          </a:xfrm>
          <a:prstGeom prst="parallelogram">
            <a:avLst>
              <a:gd name="adj" fmla="val 49937"/>
            </a:avLst>
          </a:prstGeom>
          <a:solidFill>
            <a:schemeClr val="accent1">
              <a:lumMod val="75000"/>
            </a:schemeClr>
          </a:solidFill>
          <a:ln w="203200" cap="rnd">
            <a:solidFill>
              <a:srgbClr val="2E75B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569260" y="80042"/>
            <a:ext cx="1346833" cy="2069999"/>
          </a:xfrm>
          <a:prstGeom prst="parallelogram">
            <a:avLst>
              <a:gd name="adj" fmla="val 51823"/>
            </a:avLst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05932" y="0"/>
            <a:ext cx="1930400" cy="57316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832122" y="1168400"/>
            <a:ext cx="2041429" cy="5666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202814" y="23162"/>
            <a:ext cx="517971" cy="1676206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4" idx="3"/>
          </p:cNvCxnSpPr>
          <p:nvPr/>
        </p:nvCxnSpPr>
        <p:spPr>
          <a:xfrm flipH="1">
            <a:off x="8241233" y="3429000"/>
            <a:ext cx="902767" cy="3446222"/>
          </a:xfrm>
          <a:prstGeom prst="line">
            <a:avLst/>
          </a:prstGeom>
          <a:ln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양쪽 대괄호 23"/>
          <p:cNvSpPr/>
          <p:nvPr/>
        </p:nvSpPr>
        <p:spPr>
          <a:xfrm>
            <a:off x="4016229" y="3136257"/>
            <a:ext cx="4188143" cy="1081740"/>
          </a:xfrm>
          <a:prstGeom prst="bracketPair">
            <a:avLst>
              <a:gd name="adj" fmla="val 8644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33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1642807" y="4334922"/>
            <a:ext cx="908898" cy="2523078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"/>
          <p:cNvSpPr txBox="1"/>
          <p:nvPr/>
        </p:nvSpPr>
        <p:spPr>
          <a:xfrm>
            <a:off x="4572000" y="3429000"/>
            <a:ext cx="295911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4.</a:t>
            </a:r>
            <a:r>
              <a:rPr lang="ko-KR" altLang="en-US" sz="30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 프로젝트 시연</a:t>
            </a:r>
            <a:endParaRPr lang="ko-KR" altLang="en-US" sz="3000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75504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  <a:alpha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2639088" y="110281"/>
            <a:ext cx="1727708" cy="2164425"/>
          </a:xfrm>
          <a:prstGeom prst="parallelogram">
            <a:avLst>
              <a:gd name="adj" fmla="val 42440"/>
            </a:avLst>
          </a:prstGeom>
          <a:solidFill>
            <a:schemeClr val="bg1">
              <a:lumMod val="75000"/>
              <a:alpha val="36000"/>
            </a:schemeClr>
          </a:solidFill>
          <a:ln w="203200" cap="rnd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7638346" y="5958800"/>
            <a:ext cx="642863" cy="785358"/>
          </a:xfrm>
          <a:prstGeom prst="parallelogram">
            <a:avLst>
              <a:gd name="adj" fmla="val 33742"/>
            </a:avLst>
          </a:prstGeom>
          <a:solidFill>
            <a:schemeClr val="accent1">
              <a:lumMod val="60000"/>
              <a:lumOff val="40000"/>
            </a:schemeClr>
          </a:solidFill>
          <a:ln w="203200" cap="rnd">
            <a:solidFill>
              <a:srgbClr val="9DC3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577228" y="2805270"/>
            <a:ext cx="2819876" cy="3938888"/>
          </a:xfrm>
          <a:prstGeom prst="parallelogram">
            <a:avLst>
              <a:gd name="adj" fmla="val 49475"/>
            </a:avLst>
          </a:prstGeom>
          <a:solidFill>
            <a:srgbClr val="033496"/>
          </a:solidFill>
          <a:ln w="203200" cap="rnd">
            <a:solidFill>
              <a:srgbClr val="0334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287446" y="3579965"/>
            <a:ext cx="2190611" cy="3249521"/>
          </a:xfrm>
          <a:prstGeom prst="parallelogram">
            <a:avLst>
              <a:gd name="adj" fmla="val 49849"/>
            </a:avLst>
          </a:prstGeom>
          <a:solidFill>
            <a:srgbClr val="0334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616112" y="110281"/>
            <a:ext cx="1826641" cy="2620125"/>
          </a:xfrm>
          <a:prstGeom prst="parallelogram">
            <a:avLst>
              <a:gd name="adj" fmla="val 49937"/>
            </a:avLst>
          </a:prstGeom>
          <a:solidFill>
            <a:schemeClr val="accent1">
              <a:lumMod val="75000"/>
            </a:schemeClr>
          </a:solidFill>
          <a:ln w="203200" cap="rnd">
            <a:solidFill>
              <a:srgbClr val="2E75B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569260" y="80042"/>
            <a:ext cx="1346833" cy="2069999"/>
          </a:xfrm>
          <a:prstGeom prst="parallelogram">
            <a:avLst>
              <a:gd name="adj" fmla="val 51823"/>
            </a:avLst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05932" y="0"/>
            <a:ext cx="1930400" cy="57316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832122" y="1168400"/>
            <a:ext cx="2041429" cy="5666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202814" y="23162"/>
            <a:ext cx="517971" cy="1676206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4" idx="3"/>
          </p:cNvCxnSpPr>
          <p:nvPr/>
        </p:nvCxnSpPr>
        <p:spPr>
          <a:xfrm flipH="1">
            <a:off x="8241233" y="3429000"/>
            <a:ext cx="902767" cy="3446222"/>
          </a:xfrm>
          <a:prstGeom prst="line">
            <a:avLst/>
          </a:prstGeom>
          <a:ln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양쪽 대괄호 23"/>
          <p:cNvSpPr/>
          <p:nvPr/>
        </p:nvSpPr>
        <p:spPr>
          <a:xfrm>
            <a:off x="4016229" y="3136257"/>
            <a:ext cx="4188143" cy="1081740"/>
          </a:xfrm>
          <a:prstGeom prst="bracketPair">
            <a:avLst>
              <a:gd name="adj" fmla="val 8644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33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1642807" y="4334922"/>
            <a:ext cx="908898" cy="2523078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0" y="3429000"/>
            <a:ext cx="295911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1.</a:t>
            </a:r>
            <a:r>
              <a:rPr lang="ko-KR" altLang="en-US" sz="30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 프로젝트 개요</a:t>
            </a:r>
            <a:endParaRPr lang="ko-KR" altLang="en-US" sz="3000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865894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  <a:alpha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2639088" y="110281"/>
            <a:ext cx="1727708" cy="2164425"/>
          </a:xfrm>
          <a:prstGeom prst="parallelogram">
            <a:avLst>
              <a:gd name="adj" fmla="val 42440"/>
            </a:avLst>
          </a:prstGeom>
          <a:solidFill>
            <a:schemeClr val="bg1">
              <a:lumMod val="75000"/>
              <a:alpha val="36000"/>
            </a:schemeClr>
          </a:solidFill>
          <a:ln w="203200" cap="rnd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7638346" y="5958800"/>
            <a:ext cx="642863" cy="785358"/>
          </a:xfrm>
          <a:prstGeom prst="parallelogram">
            <a:avLst>
              <a:gd name="adj" fmla="val 33742"/>
            </a:avLst>
          </a:prstGeom>
          <a:solidFill>
            <a:schemeClr val="accent1">
              <a:lumMod val="60000"/>
              <a:lumOff val="40000"/>
            </a:schemeClr>
          </a:solidFill>
          <a:ln w="203200" cap="rnd">
            <a:solidFill>
              <a:srgbClr val="9DC3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577228" y="2805270"/>
            <a:ext cx="2819876" cy="3938888"/>
          </a:xfrm>
          <a:prstGeom prst="parallelogram">
            <a:avLst>
              <a:gd name="adj" fmla="val 49475"/>
            </a:avLst>
          </a:prstGeom>
          <a:solidFill>
            <a:srgbClr val="033496"/>
          </a:solidFill>
          <a:ln w="203200" cap="rnd">
            <a:solidFill>
              <a:srgbClr val="0334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287446" y="3579965"/>
            <a:ext cx="2190611" cy="3249521"/>
          </a:xfrm>
          <a:prstGeom prst="parallelogram">
            <a:avLst>
              <a:gd name="adj" fmla="val 49849"/>
            </a:avLst>
          </a:prstGeom>
          <a:solidFill>
            <a:srgbClr val="0334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616112" y="110281"/>
            <a:ext cx="1826641" cy="2620125"/>
          </a:xfrm>
          <a:prstGeom prst="parallelogram">
            <a:avLst>
              <a:gd name="adj" fmla="val 49937"/>
            </a:avLst>
          </a:prstGeom>
          <a:solidFill>
            <a:schemeClr val="accent1">
              <a:lumMod val="75000"/>
            </a:schemeClr>
          </a:solidFill>
          <a:ln w="203200" cap="rnd">
            <a:solidFill>
              <a:srgbClr val="2E75B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569260" y="80042"/>
            <a:ext cx="1346833" cy="2069999"/>
          </a:xfrm>
          <a:prstGeom prst="parallelogram">
            <a:avLst>
              <a:gd name="adj" fmla="val 51823"/>
            </a:avLst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05932" y="0"/>
            <a:ext cx="1930400" cy="57316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832122" y="1168400"/>
            <a:ext cx="2041429" cy="5666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202814" y="23162"/>
            <a:ext cx="517971" cy="1676206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4" idx="3"/>
          </p:cNvCxnSpPr>
          <p:nvPr/>
        </p:nvCxnSpPr>
        <p:spPr>
          <a:xfrm flipH="1">
            <a:off x="8241233" y="3429000"/>
            <a:ext cx="902767" cy="3446222"/>
          </a:xfrm>
          <a:prstGeom prst="line">
            <a:avLst/>
          </a:prstGeom>
          <a:ln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양쪽 대괄호 23"/>
          <p:cNvSpPr/>
          <p:nvPr/>
        </p:nvSpPr>
        <p:spPr>
          <a:xfrm>
            <a:off x="4016229" y="3136257"/>
            <a:ext cx="4188143" cy="1081740"/>
          </a:xfrm>
          <a:prstGeom prst="bracketPair">
            <a:avLst>
              <a:gd name="adj" fmla="val 8644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33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1642807" y="4334922"/>
            <a:ext cx="908898" cy="2523078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"/>
          <p:cNvSpPr txBox="1"/>
          <p:nvPr/>
        </p:nvSpPr>
        <p:spPr>
          <a:xfrm>
            <a:off x="4909985" y="3429000"/>
            <a:ext cx="2272905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5.</a:t>
            </a:r>
            <a:r>
              <a:rPr lang="ko-KR" altLang="en-US" sz="30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 개선 방안</a:t>
            </a:r>
            <a:endParaRPr lang="ko-KR" altLang="en-US" sz="3000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48668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4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5.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개선 방안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0725" y="1908494"/>
            <a:ext cx="1080135" cy="10801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3210" y="4532672"/>
            <a:ext cx="1080135" cy="10801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12581" y="1949463"/>
            <a:ext cx="1080135" cy="10801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07964" y="4532672"/>
            <a:ext cx="1080135" cy="1080135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2206111" y="2243597"/>
            <a:ext cx="2161050" cy="367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다양한 언어 지원</a:t>
            </a:r>
          </a:p>
        </p:txBody>
      </p:sp>
      <p:sp>
        <p:nvSpPr>
          <p:cNvPr id="17" name="가로 글상자 16"/>
          <p:cNvSpPr txBox="1"/>
          <p:nvPr/>
        </p:nvSpPr>
        <p:spPr>
          <a:xfrm>
            <a:off x="2229465" y="4855290"/>
            <a:ext cx="2304435" cy="36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API</a:t>
            </a:r>
            <a:r>
              <a:rPr lang="ko-KR" altLang="en-US" b="1"/>
              <a:t> 응답 속도 개선</a:t>
            </a:r>
          </a:p>
        </p:txBody>
      </p:sp>
      <p:sp>
        <p:nvSpPr>
          <p:cNvPr id="18" name="가로 글상자 17"/>
          <p:cNvSpPr txBox="1"/>
          <p:nvPr/>
        </p:nvSpPr>
        <p:spPr>
          <a:xfrm>
            <a:off x="6405305" y="2294807"/>
            <a:ext cx="1986935" cy="367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비슷한 단어 감지</a:t>
            </a:r>
          </a:p>
        </p:txBody>
      </p:sp>
      <p:sp>
        <p:nvSpPr>
          <p:cNvPr id="19" name="가로 글상자 18"/>
          <p:cNvSpPr txBox="1"/>
          <p:nvPr/>
        </p:nvSpPr>
        <p:spPr>
          <a:xfrm>
            <a:off x="6497484" y="4865533"/>
            <a:ext cx="1997177" cy="360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리뷰 기능 개선</a:t>
            </a:r>
          </a:p>
        </p:txBody>
      </p:sp>
    </p:spTree>
    <p:extLst>
      <p:ext uri="{BB962C8B-B14F-4D97-AF65-F5344CB8AC3E}">
        <p14:creationId xmlns:p14="http://schemas.microsoft.com/office/powerpoint/2010/main" val="3552490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  <a:alpha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2639088" y="110281"/>
            <a:ext cx="1727708" cy="2164425"/>
          </a:xfrm>
          <a:prstGeom prst="parallelogram">
            <a:avLst>
              <a:gd name="adj" fmla="val 42440"/>
            </a:avLst>
          </a:prstGeom>
          <a:solidFill>
            <a:schemeClr val="bg1">
              <a:lumMod val="75000"/>
              <a:alpha val="36000"/>
            </a:schemeClr>
          </a:solidFill>
          <a:ln w="203200" cap="rnd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7638346" y="5958800"/>
            <a:ext cx="642863" cy="785358"/>
          </a:xfrm>
          <a:prstGeom prst="parallelogram">
            <a:avLst>
              <a:gd name="adj" fmla="val 33742"/>
            </a:avLst>
          </a:prstGeom>
          <a:solidFill>
            <a:schemeClr val="accent1">
              <a:lumMod val="60000"/>
              <a:lumOff val="40000"/>
            </a:schemeClr>
          </a:solidFill>
          <a:ln w="203200" cap="rnd">
            <a:solidFill>
              <a:srgbClr val="9DC3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577228" y="2805270"/>
            <a:ext cx="2819876" cy="3938888"/>
          </a:xfrm>
          <a:prstGeom prst="parallelogram">
            <a:avLst>
              <a:gd name="adj" fmla="val 49475"/>
            </a:avLst>
          </a:prstGeom>
          <a:solidFill>
            <a:srgbClr val="033496"/>
          </a:solidFill>
          <a:ln w="203200" cap="rnd">
            <a:solidFill>
              <a:srgbClr val="0334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287446" y="3579965"/>
            <a:ext cx="2190611" cy="3249521"/>
          </a:xfrm>
          <a:prstGeom prst="parallelogram">
            <a:avLst>
              <a:gd name="adj" fmla="val 49849"/>
            </a:avLst>
          </a:prstGeom>
          <a:solidFill>
            <a:srgbClr val="0334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616112" y="110281"/>
            <a:ext cx="1826641" cy="2620125"/>
          </a:xfrm>
          <a:prstGeom prst="parallelogram">
            <a:avLst>
              <a:gd name="adj" fmla="val 49937"/>
            </a:avLst>
          </a:prstGeom>
          <a:solidFill>
            <a:schemeClr val="accent1">
              <a:lumMod val="75000"/>
            </a:schemeClr>
          </a:solidFill>
          <a:ln w="203200" cap="rnd">
            <a:solidFill>
              <a:srgbClr val="2E75B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569260" y="80042"/>
            <a:ext cx="1346833" cy="2069999"/>
          </a:xfrm>
          <a:prstGeom prst="parallelogram">
            <a:avLst>
              <a:gd name="adj" fmla="val 51823"/>
            </a:avLst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05932" y="0"/>
            <a:ext cx="1930400" cy="57316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832122" y="1168400"/>
            <a:ext cx="2041429" cy="5666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202814" y="23162"/>
            <a:ext cx="517971" cy="1676206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4" idx="3"/>
          </p:cNvCxnSpPr>
          <p:nvPr/>
        </p:nvCxnSpPr>
        <p:spPr>
          <a:xfrm flipH="1">
            <a:off x="8241233" y="3429000"/>
            <a:ext cx="902767" cy="3446222"/>
          </a:xfrm>
          <a:prstGeom prst="line">
            <a:avLst/>
          </a:prstGeom>
          <a:ln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양쪽 대괄호 23"/>
          <p:cNvSpPr/>
          <p:nvPr/>
        </p:nvSpPr>
        <p:spPr>
          <a:xfrm>
            <a:off x="4016229" y="3136257"/>
            <a:ext cx="4188143" cy="1081740"/>
          </a:xfrm>
          <a:prstGeom prst="bracketPair">
            <a:avLst>
              <a:gd name="adj" fmla="val 8644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33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1642807" y="4334922"/>
            <a:ext cx="908898" cy="2523078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"/>
          <p:cNvSpPr txBox="1"/>
          <p:nvPr/>
        </p:nvSpPr>
        <p:spPr>
          <a:xfrm>
            <a:off x="4705145" y="3306096"/>
            <a:ext cx="3020566" cy="693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감사합니다 </a:t>
            </a:r>
            <a:r>
              <a:rPr lang="en-US" altLang="ko-KR" sz="40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!</a:t>
            </a:r>
            <a:endParaRPr lang="en-US" altLang="ko-KR" sz="4000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41895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rcRect l="45797"/>
          <a:stretch/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7145" y="303003"/>
            <a:ext cx="7113116" cy="44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1.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개요</a:t>
            </a:r>
            <a:endParaRPr lang="ko-KR" altLang="en-US" sz="2400" b="1" spc="-80">
              <a:solidFill>
                <a:schemeClr val="tx1">
                  <a:lumMod val="75000"/>
                  <a:lumOff val="25000"/>
                </a:schemeClr>
              </a:solidFill>
              <a:latin typeface="HY헤드라인M"/>
              <a:ea typeface="HY헤드라인M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75511" y="2213051"/>
            <a:ext cx="7992978" cy="948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한류 문화의 확산으로 관광을 목적으로 한국을 방문하는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/>
                <a:ea typeface="나눔바른고딕"/>
              </a:rPr>
              <a:t>외국인의 수가 증가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하고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있으며 이에 따라 한국 문화 중 하나인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/>
                <a:ea typeface="나눔바른고딕"/>
              </a:rPr>
              <a:t>한국음식에 대한 관심이 증가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할 것이라 예측됨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.</a:t>
            </a:r>
            <a:endParaRPr lang="en-US" altLang="ko-KR" sz="1400" spc="-30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0993" y="1447815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외국인 유입의 증가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그래프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5530"/>
          <a:stretch>
            <a:fillRect/>
          </a:stretch>
        </p:blipFill>
        <p:spPr>
          <a:xfrm>
            <a:off x="4572000" y="4259775"/>
            <a:ext cx="4386206" cy="1756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71731B-AFA8-07D3-D9A3-77AAA69528BC}"/>
              </a:ext>
            </a:extLst>
          </p:cNvPr>
          <p:cNvSpPr txBox="1"/>
          <p:nvPr/>
        </p:nvSpPr>
        <p:spPr>
          <a:xfrm>
            <a:off x="6518112" y="6424192"/>
            <a:ext cx="24256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출처 </a:t>
            </a:r>
            <a:r>
              <a:rPr lang="en-US" altLang="ko-KR" sz="11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1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서울 </a:t>
            </a:r>
            <a:r>
              <a:rPr lang="ko-KR" altLang="en-US" sz="11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열린데이터</a:t>
            </a:r>
            <a:r>
              <a:rPr lang="ko-KR" altLang="en-US" sz="11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광장</a:t>
            </a:r>
            <a:endParaRPr lang="ko-KR" altLang="en-US" sz="1100" b="0" dirty="0">
              <a:effectLst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06827" y="3914988"/>
            <a:ext cx="2305212" cy="294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외국인 방문객 현황</a:t>
            </a: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_05_19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11" name="그림 10" descr="텍스트, 라인, 그래프, 도표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t="5430"/>
          <a:stretch>
            <a:fillRect/>
          </a:stretch>
        </p:blipFill>
        <p:spPr>
          <a:xfrm>
            <a:off x="206206" y="4259775"/>
            <a:ext cx="4277847" cy="17443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3592" y="3911752"/>
            <a:ext cx="3220424" cy="296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입국목적별 외국인 방문객 현황</a:t>
            </a: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/>
                <a:ea typeface="나눔바른고딕"/>
              </a:rPr>
              <a:t>_05_19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26699727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45" y="303003"/>
            <a:ext cx="7113116" cy="44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1.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프로젝트 개요</a:t>
            </a:r>
            <a:endParaRPr lang="ko-KR" altLang="en-US" sz="2400" b="1" spc="-80">
              <a:solidFill>
                <a:schemeClr val="tx1">
                  <a:lumMod val="75000"/>
                  <a:lumOff val="2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0582" y="2215510"/>
            <a:ext cx="8062835" cy="94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/>
                <a:ea typeface="나눔바른고딕"/>
              </a:rPr>
              <a:t>AI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/>
                <a:ea typeface="나눔바른고딕"/>
              </a:rPr>
              <a:t>기술의 발달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로 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AI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가 다양한 분야에 사용되고 있고 많은 결정에 대해 쾌적한 응답을 하는 대화형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 AI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가</a:t>
            </a:r>
            <a:endParaRPr lang="ko-KR" altLang="en-US" sz="1400" spc="-3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나눔바른고딕"/>
              <a:ea typeface="나눔바른고딕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발전함에 따라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/>
                <a:ea typeface="나눔바른고딕"/>
              </a:rPr>
              <a:t> 챗봇을 통한 음식 및 음식점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/>
                <a:ea typeface="나눔바른고딕"/>
              </a:rPr>
              <a:t>추천 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서비스를 개발하고자 함</a:t>
            </a:r>
            <a:r>
              <a:rPr lang="en-US" altLang="ko-KR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.</a:t>
            </a:r>
            <a:r>
              <a:rPr lang="ko-KR" altLang="en-US" sz="1400" spc="-3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rPr>
              <a:t> </a:t>
            </a:r>
            <a:endParaRPr lang="ko-KR" altLang="en-US" sz="1400" spc="-30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B965AF-76F0-A5B6-7042-44913A976215}"/>
              </a:ext>
            </a:extLst>
          </p:cNvPr>
          <p:cNvSpPr/>
          <p:nvPr/>
        </p:nvSpPr>
        <p:spPr>
          <a:xfrm>
            <a:off x="540993" y="1447815"/>
            <a:ext cx="2510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서비스의 발전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6C2C79-20A3-C795-1D4D-73BCF13A6A2B}"/>
              </a:ext>
            </a:extLst>
          </p:cNvPr>
          <p:cNvSpPr/>
          <p:nvPr/>
        </p:nvSpPr>
        <p:spPr>
          <a:xfrm>
            <a:off x="415361" y="1502791"/>
            <a:ext cx="125629" cy="314355"/>
          </a:xfrm>
          <a:prstGeom prst="rect">
            <a:avLst/>
          </a:prstGeom>
          <a:solidFill>
            <a:srgbClr val="033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0669A9-FE90-6FB1-CF34-F0FA406F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7"/>
          <a:stretch/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E35063-72B3-AF78-6895-5E6A5725AF45}"/>
              </a:ext>
            </a:extLst>
          </p:cNvPr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메뉴 단색으로 채워진">
            <a:extLst>
              <a:ext uri="{FF2B5EF4-FFF2-40B4-BE49-F238E27FC236}">
                <a16:creationId xmlns:a16="http://schemas.microsoft.com/office/drawing/2014/main" id="{0C8FA3BD-8FCD-2986-C417-2D2F9F5E2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600" y="3745410"/>
            <a:ext cx="2133600" cy="2133600"/>
          </a:xfrm>
          <a:prstGeom prst="rect">
            <a:avLst/>
          </a:prstGeom>
        </p:spPr>
      </p:pic>
      <p:pic>
        <p:nvPicPr>
          <p:cNvPr id="11" name="그래픽 10" descr="채팅 단색으로 채워진">
            <a:extLst>
              <a:ext uri="{FF2B5EF4-FFF2-40B4-BE49-F238E27FC236}">
                <a16:creationId xmlns:a16="http://schemas.microsoft.com/office/drawing/2014/main" id="{EB759F4A-5956-BA0C-C4DF-6C9FECC91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1802" y="3840660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4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  <a:alpha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2639088" y="110281"/>
            <a:ext cx="1727708" cy="2164425"/>
          </a:xfrm>
          <a:prstGeom prst="parallelogram">
            <a:avLst>
              <a:gd name="adj" fmla="val 42440"/>
            </a:avLst>
          </a:prstGeom>
          <a:solidFill>
            <a:schemeClr val="bg1">
              <a:lumMod val="75000"/>
              <a:alpha val="36000"/>
            </a:schemeClr>
          </a:solidFill>
          <a:ln w="203200" cap="rnd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7638346" y="5958800"/>
            <a:ext cx="642863" cy="785358"/>
          </a:xfrm>
          <a:prstGeom prst="parallelogram">
            <a:avLst>
              <a:gd name="adj" fmla="val 33742"/>
            </a:avLst>
          </a:prstGeom>
          <a:solidFill>
            <a:schemeClr val="accent1">
              <a:lumMod val="60000"/>
              <a:lumOff val="40000"/>
            </a:schemeClr>
          </a:solidFill>
          <a:ln w="203200" cap="rnd">
            <a:solidFill>
              <a:srgbClr val="9DC3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577228" y="2805270"/>
            <a:ext cx="2819876" cy="3938888"/>
          </a:xfrm>
          <a:prstGeom prst="parallelogram">
            <a:avLst>
              <a:gd name="adj" fmla="val 49475"/>
            </a:avLst>
          </a:prstGeom>
          <a:solidFill>
            <a:srgbClr val="033496"/>
          </a:solidFill>
          <a:ln w="203200" cap="rnd">
            <a:solidFill>
              <a:srgbClr val="0334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287446" y="3579965"/>
            <a:ext cx="2190611" cy="3249521"/>
          </a:xfrm>
          <a:prstGeom prst="parallelogram">
            <a:avLst>
              <a:gd name="adj" fmla="val 49849"/>
            </a:avLst>
          </a:prstGeom>
          <a:solidFill>
            <a:srgbClr val="0334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616112" y="110281"/>
            <a:ext cx="1826641" cy="2620125"/>
          </a:xfrm>
          <a:prstGeom prst="parallelogram">
            <a:avLst>
              <a:gd name="adj" fmla="val 49937"/>
            </a:avLst>
          </a:prstGeom>
          <a:solidFill>
            <a:schemeClr val="accent1">
              <a:lumMod val="75000"/>
            </a:schemeClr>
          </a:solidFill>
          <a:ln w="203200" cap="rnd">
            <a:solidFill>
              <a:srgbClr val="2E75B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569260" y="80042"/>
            <a:ext cx="1346833" cy="2069999"/>
          </a:xfrm>
          <a:prstGeom prst="parallelogram">
            <a:avLst>
              <a:gd name="adj" fmla="val 51823"/>
            </a:avLst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05932" y="0"/>
            <a:ext cx="1930400" cy="57316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832122" y="1168400"/>
            <a:ext cx="2041429" cy="5666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202814" y="23162"/>
            <a:ext cx="517971" cy="1676206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4" idx="3"/>
          </p:cNvCxnSpPr>
          <p:nvPr/>
        </p:nvCxnSpPr>
        <p:spPr>
          <a:xfrm flipH="1">
            <a:off x="8241233" y="3429000"/>
            <a:ext cx="902767" cy="3446222"/>
          </a:xfrm>
          <a:prstGeom prst="line">
            <a:avLst/>
          </a:prstGeom>
          <a:ln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양쪽 대괄호 23"/>
          <p:cNvSpPr/>
          <p:nvPr/>
        </p:nvSpPr>
        <p:spPr>
          <a:xfrm>
            <a:off x="4016229" y="3136257"/>
            <a:ext cx="4188143" cy="1081740"/>
          </a:xfrm>
          <a:prstGeom prst="bracketPair">
            <a:avLst>
              <a:gd name="adj" fmla="val 8644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33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1642807" y="4334922"/>
            <a:ext cx="908898" cy="2523078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0" y="3429000"/>
            <a:ext cx="295911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2.</a:t>
            </a:r>
            <a:r>
              <a:rPr lang="ko-KR" altLang="en-US" sz="30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 진행 프로세스</a:t>
            </a:r>
            <a:endParaRPr lang="ko-KR" altLang="en-US" sz="3000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326724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진행 프로세스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1.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개발 일정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0645" y="2498877"/>
            <a:ext cx="8242709" cy="1326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023" y="3818862"/>
            <a:ext cx="5277444" cy="12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6048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800"/>
          <a:stretch>
            <a:fillRect/>
          </a:stretch>
        </p:blipFill>
        <p:spPr>
          <a:xfrm>
            <a:off x="15876" y="187833"/>
            <a:ext cx="152400" cy="7975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44306" y="985340"/>
            <a:ext cx="67660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8275" y="313655"/>
            <a:ext cx="7870131" cy="69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2.</a:t>
            </a:r>
            <a:r>
              <a:rPr lang="ko-KR" altLang="en-US" sz="2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4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진행 프로세스</a:t>
            </a:r>
          </a:p>
          <a:p>
            <a:pPr lvl="0">
              <a:defRPr/>
            </a:pP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2.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6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개발 환경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83242" y="4877802"/>
            <a:ext cx="8191500" cy="1704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83243" y="3103145"/>
            <a:ext cx="6126079" cy="1634289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965909" y="1308434"/>
            <a:ext cx="2366210" cy="1694447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283243" y="1298408"/>
            <a:ext cx="3353640" cy="170447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5050" y="1624994"/>
            <a:ext cx="743949" cy="75124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7411" y="1540397"/>
            <a:ext cx="1349606" cy="909679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40551" y="3194686"/>
            <a:ext cx="922842" cy="909783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06946" y="3234792"/>
            <a:ext cx="1008512" cy="83582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83527" y="3189830"/>
            <a:ext cx="915190" cy="79918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78750" y="3199127"/>
            <a:ext cx="1002957" cy="750512"/>
          </a:xfrm>
          <a:prstGeom prst="rect">
            <a:avLst/>
          </a:prstGeom>
        </p:spPr>
      </p:pic>
      <p:sp>
        <p:nvSpPr>
          <p:cNvPr id="77" name="가로 글상자 76"/>
          <p:cNvSpPr txBox="1"/>
          <p:nvPr/>
        </p:nvSpPr>
        <p:spPr>
          <a:xfrm>
            <a:off x="142875" y="1940092"/>
            <a:ext cx="1303421" cy="363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협업툴</a:t>
            </a:r>
          </a:p>
        </p:txBody>
      </p:sp>
      <p:sp>
        <p:nvSpPr>
          <p:cNvPr id="79" name="가로 글상자 78"/>
          <p:cNvSpPr txBox="1"/>
          <p:nvPr/>
        </p:nvSpPr>
        <p:spPr>
          <a:xfrm>
            <a:off x="1195137" y="2533649"/>
            <a:ext cx="1183104" cy="36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EC2</a:t>
            </a: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0" name="가로 글상자 79"/>
          <p:cNvSpPr txBox="1"/>
          <p:nvPr/>
        </p:nvSpPr>
        <p:spPr>
          <a:xfrm>
            <a:off x="2470484" y="2525627"/>
            <a:ext cx="1183104" cy="36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RDS</a:t>
            </a: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75647" y="1430578"/>
            <a:ext cx="1149370" cy="1149370"/>
          </a:xfrm>
          <a:prstGeom prst="rect">
            <a:avLst/>
          </a:prstGeom>
        </p:spPr>
      </p:pic>
      <p:sp>
        <p:nvSpPr>
          <p:cNvPr id="82" name="가로 글상자 81"/>
          <p:cNvSpPr txBox="1"/>
          <p:nvPr/>
        </p:nvSpPr>
        <p:spPr>
          <a:xfrm>
            <a:off x="4016040" y="1789697"/>
            <a:ext cx="1143000" cy="640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데이터</a:t>
            </a:r>
            <a:endParaRPr lang="ko-KR" altLang="en-US" b="1"/>
          </a:p>
          <a:p>
            <a:pPr lvl="0">
              <a:defRPr/>
            </a:pPr>
            <a:r>
              <a:rPr lang="ko-KR" altLang="en-US" b="1"/>
              <a:t>전송타입</a:t>
            </a:r>
            <a:endParaRPr lang="ko-KR" altLang="en-US" b="1"/>
          </a:p>
        </p:txBody>
      </p:sp>
      <p:sp>
        <p:nvSpPr>
          <p:cNvPr id="83" name="가로 글상자 82"/>
          <p:cNvSpPr txBox="1"/>
          <p:nvPr/>
        </p:nvSpPr>
        <p:spPr>
          <a:xfrm>
            <a:off x="5094874" y="2607843"/>
            <a:ext cx="1183104" cy="36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Json</a:t>
            </a: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가로 글상자 83"/>
          <p:cNvSpPr txBox="1"/>
          <p:nvPr/>
        </p:nvSpPr>
        <p:spPr>
          <a:xfrm>
            <a:off x="142875" y="3739815"/>
            <a:ext cx="1303421" cy="363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API</a:t>
            </a:r>
          </a:p>
        </p:txBody>
      </p:sp>
      <p:sp>
        <p:nvSpPr>
          <p:cNvPr id="85" name="가로 글상자 84"/>
          <p:cNvSpPr txBox="1"/>
          <p:nvPr/>
        </p:nvSpPr>
        <p:spPr>
          <a:xfrm>
            <a:off x="3774406" y="4273216"/>
            <a:ext cx="1243262" cy="36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DialogFlow</a:t>
            </a:r>
          </a:p>
        </p:txBody>
      </p:sp>
      <p:sp>
        <p:nvSpPr>
          <p:cNvPr id="86" name="가로 글상자 85"/>
          <p:cNvSpPr txBox="1"/>
          <p:nvPr/>
        </p:nvSpPr>
        <p:spPr>
          <a:xfrm>
            <a:off x="2442911" y="4285247"/>
            <a:ext cx="1323472" cy="36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GoogleMap</a:t>
            </a:r>
          </a:p>
        </p:txBody>
      </p:sp>
      <p:sp>
        <p:nvSpPr>
          <p:cNvPr id="87" name="가로 글상자 86"/>
          <p:cNvSpPr txBox="1"/>
          <p:nvPr/>
        </p:nvSpPr>
        <p:spPr>
          <a:xfrm>
            <a:off x="5087853" y="4243136"/>
            <a:ext cx="1243262" cy="36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RestApi</a:t>
            </a:r>
          </a:p>
        </p:txBody>
      </p:sp>
      <p:sp>
        <p:nvSpPr>
          <p:cNvPr id="88" name="가로 글상자 87"/>
          <p:cNvSpPr txBox="1"/>
          <p:nvPr/>
        </p:nvSpPr>
        <p:spPr>
          <a:xfrm>
            <a:off x="1217695" y="4082716"/>
            <a:ext cx="1243262" cy="6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Google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Cloud</a:t>
            </a:r>
          </a:p>
        </p:txBody>
      </p:sp>
      <p:sp>
        <p:nvSpPr>
          <p:cNvPr id="89" name="가로 글상자 88"/>
          <p:cNvSpPr txBox="1"/>
          <p:nvPr/>
        </p:nvSpPr>
        <p:spPr>
          <a:xfrm>
            <a:off x="142875" y="5555481"/>
            <a:ext cx="1303421" cy="367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사용언어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63369" y="4989344"/>
            <a:ext cx="1138404" cy="975775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680107" y="5189349"/>
            <a:ext cx="739796" cy="760538"/>
          </a:xfrm>
          <a:prstGeom prst="rect">
            <a:avLst/>
          </a:prstGeom>
        </p:spPr>
      </p:pic>
      <p:sp>
        <p:nvSpPr>
          <p:cNvPr id="92" name="가로 글상자 91"/>
          <p:cNvSpPr txBox="1"/>
          <p:nvPr/>
        </p:nvSpPr>
        <p:spPr>
          <a:xfrm>
            <a:off x="1319963" y="6044866"/>
            <a:ext cx="1243262" cy="367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JAVA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2412832" y="6034840"/>
            <a:ext cx="1243262" cy="364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Python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3411453" y="5537433"/>
            <a:ext cx="1303422" cy="367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개발툴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44527" y="4800097"/>
            <a:ext cx="1814136" cy="96753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373980" y="4987100"/>
            <a:ext cx="1515752" cy="104472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772077" y="5104700"/>
            <a:ext cx="1175387" cy="785756"/>
          </a:xfrm>
          <a:prstGeom prst="rect">
            <a:avLst/>
          </a:prstGeom>
        </p:spPr>
      </p:pic>
      <p:sp>
        <p:nvSpPr>
          <p:cNvPr id="98" name="가로 글상자 97"/>
          <p:cNvSpPr txBox="1"/>
          <p:nvPr/>
        </p:nvSpPr>
        <p:spPr>
          <a:xfrm>
            <a:off x="4538411" y="6004759"/>
            <a:ext cx="1243262" cy="36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PyCharm</a:t>
            </a:r>
          </a:p>
        </p:txBody>
      </p:sp>
      <p:sp>
        <p:nvSpPr>
          <p:cNvPr id="99" name="가로 글상자 98"/>
          <p:cNvSpPr txBox="1"/>
          <p:nvPr/>
        </p:nvSpPr>
        <p:spPr>
          <a:xfrm>
            <a:off x="5751595" y="5994733"/>
            <a:ext cx="1243262" cy="36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STS</a:t>
            </a:r>
          </a:p>
        </p:txBody>
      </p:sp>
      <p:sp>
        <p:nvSpPr>
          <p:cNvPr id="100" name="가로 글상자 99"/>
          <p:cNvSpPr txBox="1"/>
          <p:nvPr/>
        </p:nvSpPr>
        <p:spPr>
          <a:xfrm>
            <a:off x="7115174" y="5984707"/>
            <a:ext cx="1243262" cy="36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375041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  <a:alpha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2639088" y="110281"/>
            <a:ext cx="1727708" cy="2164425"/>
          </a:xfrm>
          <a:prstGeom prst="parallelogram">
            <a:avLst>
              <a:gd name="adj" fmla="val 42440"/>
            </a:avLst>
          </a:prstGeom>
          <a:solidFill>
            <a:schemeClr val="bg1">
              <a:lumMod val="75000"/>
              <a:alpha val="36000"/>
            </a:schemeClr>
          </a:solidFill>
          <a:ln w="203200" cap="rnd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7638346" y="5958800"/>
            <a:ext cx="642863" cy="785358"/>
          </a:xfrm>
          <a:prstGeom prst="parallelogram">
            <a:avLst>
              <a:gd name="adj" fmla="val 33742"/>
            </a:avLst>
          </a:prstGeom>
          <a:solidFill>
            <a:schemeClr val="accent1">
              <a:lumMod val="60000"/>
              <a:lumOff val="40000"/>
            </a:schemeClr>
          </a:solidFill>
          <a:ln w="203200" cap="rnd">
            <a:solidFill>
              <a:srgbClr val="9DC3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577228" y="2805270"/>
            <a:ext cx="2819876" cy="3938888"/>
          </a:xfrm>
          <a:prstGeom prst="parallelogram">
            <a:avLst>
              <a:gd name="adj" fmla="val 49475"/>
            </a:avLst>
          </a:prstGeom>
          <a:solidFill>
            <a:srgbClr val="033496"/>
          </a:solidFill>
          <a:ln w="203200" cap="rnd">
            <a:solidFill>
              <a:srgbClr val="0334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287446" y="3579965"/>
            <a:ext cx="2190611" cy="3249521"/>
          </a:xfrm>
          <a:prstGeom prst="parallelogram">
            <a:avLst>
              <a:gd name="adj" fmla="val 49849"/>
            </a:avLst>
          </a:prstGeom>
          <a:solidFill>
            <a:srgbClr val="0334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616112" y="110281"/>
            <a:ext cx="1826641" cy="2620125"/>
          </a:xfrm>
          <a:prstGeom prst="parallelogram">
            <a:avLst>
              <a:gd name="adj" fmla="val 49937"/>
            </a:avLst>
          </a:prstGeom>
          <a:solidFill>
            <a:schemeClr val="accent1">
              <a:lumMod val="75000"/>
            </a:schemeClr>
          </a:solidFill>
          <a:ln w="203200" cap="rnd">
            <a:solidFill>
              <a:srgbClr val="2E75B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569260" y="80042"/>
            <a:ext cx="1346833" cy="2069999"/>
          </a:xfrm>
          <a:prstGeom prst="parallelogram">
            <a:avLst>
              <a:gd name="adj" fmla="val 51823"/>
            </a:avLst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05932" y="0"/>
            <a:ext cx="1930400" cy="57316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832122" y="1168400"/>
            <a:ext cx="2041429" cy="5666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202814" y="23162"/>
            <a:ext cx="517971" cy="1676206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4" idx="3"/>
          </p:cNvCxnSpPr>
          <p:nvPr/>
        </p:nvCxnSpPr>
        <p:spPr>
          <a:xfrm flipH="1">
            <a:off x="8241233" y="3429000"/>
            <a:ext cx="902767" cy="3446222"/>
          </a:xfrm>
          <a:prstGeom prst="line">
            <a:avLst/>
          </a:prstGeom>
          <a:ln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양쪽 대괄호 23"/>
          <p:cNvSpPr/>
          <p:nvPr/>
        </p:nvSpPr>
        <p:spPr>
          <a:xfrm>
            <a:off x="4016229" y="3136257"/>
            <a:ext cx="4188143" cy="1081740"/>
          </a:xfrm>
          <a:prstGeom prst="bracketPair">
            <a:avLst>
              <a:gd name="adj" fmla="val 8644"/>
            </a:avLst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33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1642807" y="4334922"/>
            <a:ext cx="908898" cy="2523078"/>
          </a:xfrm>
          <a:prstGeom prst="line">
            <a:avLst/>
          </a:prstGeom>
          <a:ln w="28575">
            <a:solidFill>
              <a:srgbClr val="2F44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"/>
          <p:cNvSpPr txBox="1"/>
          <p:nvPr/>
        </p:nvSpPr>
        <p:spPr>
          <a:xfrm>
            <a:off x="4572000" y="3429000"/>
            <a:ext cx="295911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4E60E2"/>
                </a:solidFill>
                <a:latin typeface="나눔바른고딕"/>
                <a:ea typeface="나눔바른고딕"/>
              </a:rPr>
              <a:t>3.</a:t>
            </a:r>
            <a:r>
              <a:rPr lang="ko-KR" altLang="en-US" sz="3000" b="1" spc="-1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364044"/>
                </a:solidFill>
                <a:latin typeface="HY헤드라인M"/>
                <a:ea typeface="HY헤드라인M"/>
              </a:rPr>
              <a:t> 프로젝트 상세</a:t>
            </a:r>
            <a:endParaRPr lang="ko-KR" altLang="en-US" sz="3000" b="1" spc="-100">
              <a:solidFill>
                <a:srgbClr val="364044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60422310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642</ep:Words>
  <ep:PresentationFormat>화면 슬라이드 쇼(4:3)</ep:PresentationFormat>
  <ep:Paragraphs>319</ep:Paragraphs>
  <ep:Slides>32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2015-10-27T14:03:05.000</dcterms:created>
  <dc:creator>user</dc:creator>
  <cp:lastModifiedBy>Gyul</cp:lastModifiedBy>
  <dcterms:modified xsi:type="dcterms:W3CDTF">2023-11-09T07:49:04.088</dcterms:modified>
  <cp:revision>140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